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</p:sldMasterIdLst>
  <p:notesMasterIdLst>
    <p:notesMasterId r:id="rId80"/>
  </p:notesMasterIdLst>
  <p:sldIdLst>
    <p:sldId id="425" r:id="rId2"/>
    <p:sldId id="426" r:id="rId3"/>
    <p:sldId id="387" r:id="rId4"/>
    <p:sldId id="529" r:id="rId5"/>
    <p:sldId id="530" r:id="rId6"/>
    <p:sldId id="563" r:id="rId7"/>
    <p:sldId id="564" r:id="rId8"/>
    <p:sldId id="565" r:id="rId9"/>
    <p:sldId id="566" r:id="rId10"/>
    <p:sldId id="567" r:id="rId11"/>
    <p:sldId id="570" r:id="rId12"/>
    <p:sldId id="573" r:id="rId13"/>
    <p:sldId id="574" r:id="rId14"/>
    <p:sldId id="575" r:id="rId15"/>
    <p:sldId id="585" r:id="rId16"/>
    <p:sldId id="576" r:id="rId17"/>
    <p:sldId id="579" r:id="rId18"/>
    <p:sldId id="580" r:id="rId19"/>
    <p:sldId id="581" r:id="rId20"/>
    <p:sldId id="582" r:id="rId21"/>
    <p:sldId id="583" r:id="rId22"/>
    <p:sldId id="584" r:id="rId23"/>
    <p:sldId id="586" r:id="rId24"/>
    <p:sldId id="587" r:id="rId25"/>
    <p:sldId id="588" r:id="rId26"/>
    <p:sldId id="589" r:id="rId27"/>
    <p:sldId id="590" r:id="rId28"/>
    <p:sldId id="591" r:id="rId29"/>
    <p:sldId id="592" r:id="rId30"/>
    <p:sldId id="593" r:id="rId31"/>
    <p:sldId id="594" r:id="rId32"/>
    <p:sldId id="595" r:id="rId33"/>
    <p:sldId id="596" r:id="rId34"/>
    <p:sldId id="597" r:id="rId35"/>
    <p:sldId id="598" r:id="rId36"/>
    <p:sldId id="599" r:id="rId37"/>
    <p:sldId id="600" r:id="rId38"/>
    <p:sldId id="601" r:id="rId39"/>
    <p:sldId id="602" r:id="rId40"/>
    <p:sldId id="603" r:id="rId41"/>
    <p:sldId id="604" r:id="rId42"/>
    <p:sldId id="605" r:id="rId43"/>
    <p:sldId id="606" r:id="rId44"/>
    <p:sldId id="607" r:id="rId45"/>
    <p:sldId id="608" r:id="rId46"/>
    <p:sldId id="609" r:id="rId47"/>
    <p:sldId id="445" r:id="rId48"/>
    <p:sldId id="610" r:id="rId49"/>
    <p:sldId id="611" r:id="rId50"/>
    <p:sldId id="612" r:id="rId51"/>
    <p:sldId id="613" r:id="rId52"/>
    <p:sldId id="614" r:id="rId53"/>
    <p:sldId id="615" r:id="rId54"/>
    <p:sldId id="616" r:id="rId55"/>
    <p:sldId id="617" r:id="rId56"/>
    <p:sldId id="618" r:id="rId57"/>
    <p:sldId id="619" r:id="rId58"/>
    <p:sldId id="620" r:id="rId59"/>
    <p:sldId id="621" r:id="rId60"/>
    <p:sldId id="622" r:id="rId61"/>
    <p:sldId id="623" r:id="rId62"/>
    <p:sldId id="624" r:id="rId63"/>
    <p:sldId id="625" r:id="rId64"/>
    <p:sldId id="626" r:id="rId65"/>
    <p:sldId id="627" r:id="rId66"/>
    <p:sldId id="628" r:id="rId67"/>
    <p:sldId id="629" r:id="rId68"/>
    <p:sldId id="630" r:id="rId69"/>
    <p:sldId id="631" r:id="rId70"/>
    <p:sldId id="632" r:id="rId71"/>
    <p:sldId id="633" r:id="rId72"/>
    <p:sldId id="634" r:id="rId73"/>
    <p:sldId id="635" r:id="rId74"/>
    <p:sldId id="480" r:id="rId75"/>
    <p:sldId id="636" r:id="rId76"/>
    <p:sldId id="637" r:id="rId77"/>
    <p:sldId id="638" r:id="rId78"/>
    <p:sldId id="483" r:id="rId79"/>
  </p:sldIdLst>
  <p:sldSz cx="9144000" cy="5143500" type="screen16x9"/>
  <p:notesSz cx="6858000" cy="9144000"/>
  <p:embeddedFontLst>
    <p:embeddedFont>
      <p:font typeface="Baloo 2" pitchFamily="2" charset="0"/>
      <p:regular r:id="rId81"/>
      <p:bold r:id="rId82"/>
    </p:embeddedFont>
    <p:embeddedFont>
      <p:font typeface="El Messiri" pitchFamily="2" charset="-78"/>
      <p:regular r:id="rId83"/>
      <p:bold r:id="rId84"/>
    </p:embeddedFont>
    <p:embeddedFont>
      <p:font typeface="JetBrains Mono" panose="02000009000000000000" pitchFamily="49" charset="0"/>
      <p:regular r:id="rId85"/>
      <p:bold r:id="rId86"/>
      <p:italic r:id="rId87"/>
      <p:boldItalic r:id="rId88"/>
    </p:embeddedFont>
    <p:embeddedFont>
      <p:font typeface="JetBrains Mono ExtraBold" panose="02000009000000000000" pitchFamily="49" charset="0"/>
      <p:bold r:id="rId89"/>
      <p:italic r:id="rId90"/>
      <p:boldItalic r:id="rId91"/>
    </p:embeddedFont>
    <p:embeddedFont>
      <p:font typeface="JetBrains Mono Medium" panose="02000009000000000000" pitchFamily="49" charset="0"/>
      <p:regular r:id="rId92"/>
      <p:italic r:id="rId93"/>
    </p:embeddedFont>
    <p:embeddedFont>
      <p:font typeface="Nunito" pitchFamily="2" charset="0"/>
      <p:regular r:id="rId94"/>
      <p:bold r:id="rId95"/>
      <p:italic r:id="rId96"/>
      <p:boldItalic r:id="rId97"/>
    </p:embeddedFont>
    <p:embeddedFont>
      <p:font typeface="Roboto Condensed Light" panose="020F0302020204030204" pitchFamily="34" charset="0"/>
      <p:regular r:id="rId98"/>
      <p: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Знакомство с устройством ПК" id="{695318F7-FC54-48CD-A8B7-52EFBB75843D}">
          <p14:sldIdLst>
            <p14:sldId id="425"/>
            <p14:sldId id="426"/>
            <p14:sldId id="387"/>
            <p14:sldId id="529"/>
            <p14:sldId id="530"/>
            <p14:sldId id="563"/>
            <p14:sldId id="564"/>
            <p14:sldId id="565"/>
            <p14:sldId id="566"/>
            <p14:sldId id="567"/>
            <p14:sldId id="570"/>
            <p14:sldId id="573"/>
            <p14:sldId id="574"/>
            <p14:sldId id="575"/>
            <p14:sldId id="585"/>
            <p14:sldId id="576"/>
            <p14:sldId id="579"/>
            <p14:sldId id="580"/>
            <p14:sldId id="581"/>
            <p14:sldId id="582"/>
            <p14:sldId id="583"/>
            <p14:sldId id="584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445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480"/>
            <p14:sldId id="636"/>
            <p14:sldId id="637"/>
            <p14:sldId id="638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3B30"/>
    <a:srgbClr val="FF5946"/>
    <a:srgbClr val="8E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AE0214-66B5-43A9-B8E5-AB9CC09A364C}">
  <a:tblStyle styleId="{26AE0214-66B5-43A9-B8E5-AB9CC09A36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2AAF19-D3DB-4031-B836-34376C63EDDC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2" autoAdjust="0"/>
    <p:restoredTop sz="93856"/>
  </p:normalViewPr>
  <p:slideViewPr>
    <p:cSldViewPr snapToGrid="0">
      <p:cViewPr>
        <p:scale>
          <a:sx n="160" d="100"/>
          <a:sy n="160" d="100"/>
        </p:scale>
        <p:origin x="680" y="-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1571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8544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767506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44907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688338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60608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81" name="Google Shape;281;p3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3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3" name="Google Shape;283;p37"/>
          <p:cNvGrpSpPr/>
          <p:nvPr/>
        </p:nvGrpSpPr>
        <p:grpSpPr>
          <a:xfrm flipH="1">
            <a:off x="7254218" y="2021295"/>
            <a:ext cx="1259755" cy="3123261"/>
            <a:chOff x="2330682" y="1468700"/>
            <a:chExt cx="824447" cy="2044019"/>
          </a:xfrm>
        </p:grpSpPr>
        <p:sp>
          <p:nvSpPr>
            <p:cNvPr id="284" name="Google Shape;284;p3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9" name="Google Shape;289;p3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-517325" y="1618328"/>
            <a:ext cx="2760300" cy="27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93" name="Google Shape;293;p3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5" name="Google Shape;295;p38"/>
          <p:cNvGrpSpPr/>
          <p:nvPr/>
        </p:nvGrpSpPr>
        <p:grpSpPr>
          <a:xfrm flipH="1">
            <a:off x="244674" y="1853382"/>
            <a:ext cx="1628002" cy="3290198"/>
            <a:chOff x="6795049" y="1179275"/>
            <a:chExt cx="916719" cy="1852694"/>
          </a:xfrm>
        </p:grpSpPr>
        <p:sp>
          <p:nvSpPr>
            <p:cNvPr id="296" name="Google Shape;296;p3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1" name="Google Shape;301;p3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9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304" name="Google Shape;304;p3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3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6" name="Google Shape;306;p39"/>
          <p:cNvGrpSpPr/>
          <p:nvPr/>
        </p:nvGrpSpPr>
        <p:grpSpPr>
          <a:xfrm>
            <a:off x="7146121" y="2125283"/>
            <a:ext cx="1150439" cy="3018223"/>
            <a:chOff x="7005588" y="1179275"/>
            <a:chExt cx="706180" cy="1852694"/>
          </a:xfrm>
        </p:grpSpPr>
        <p:sp>
          <p:nvSpPr>
            <p:cNvPr id="307" name="Google Shape;307;p3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"/>
          </p:nvPr>
        </p:nvSpPr>
        <p:spPr>
          <a:xfrm>
            <a:off x="713225" y="1072200"/>
            <a:ext cx="77175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latin typeface="Nunito" pitchFamily="2" charset="-5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208" name="Google Shape;208;p2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033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3225" y="1085200"/>
            <a:ext cx="77175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>
                <a:latin typeface="Nunito" pitchFamily="2" charset="-52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208675" y="43994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351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23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" name="Google Shape;166;p23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67" name="Google Shape;167;p2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8" name="Google Shape;168;p2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9" name="Google Shape;169;p23"/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70" name="Google Shape;170;p23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6460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2"/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22"/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157" name="Google Shape;157;p22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6336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938950" y="2257726"/>
            <a:ext cx="349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4938950" y="3099525"/>
            <a:ext cx="31284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Nunito" pitchFamily="2" charset="-5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>
            <a:off x="4938950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02" name="Google Shape;102;p1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103;p1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04" name="Google Shape;104;p1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8037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83" r:id="rId2"/>
    <p:sldLayoutId id="2147483684" r:id="rId3"/>
    <p:sldLayoutId id="2147483685" r:id="rId4"/>
    <p:sldLayoutId id="2147483694" r:id="rId5"/>
    <p:sldLayoutId id="2147483696" r:id="rId6"/>
    <p:sldLayoutId id="2147483697" r:id="rId7"/>
    <p:sldLayoutId id="2147483698" r:id="rId8"/>
    <p:sldLayoutId id="214748370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unito" pitchFamily="2" charset="-52"/>
          <a:ea typeface="Nunito" pitchFamily="2" charset="-52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jpe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microsoft.com/office/2007/relationships/hdphoto" Target="../media/hdphoto3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microsoft.com/office/2007/relationships/hdphoto" Target="../media/hdphoto3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microsoft.com/office/2007/relationships/hdphoto" Target="../media/hdphoto4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microsoft.com/office/2007/relationships/hdphoto" Target="../media/hdphoto3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microsoft.com/office/2007/relationships/hdphoto" Target="../media/hdphoto4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microsoft.com/office/2007/relationships/hdphoto" Target="../media/hdphoto3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microsoft.com/office/2007/relationships/hdphoto" Target="../media/hdphoto4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931C55-5C22-1C68-2AAD-200274C606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3" name="Google Shape;12;p2">
            <a:extLst>
              <a:ext uri="{FF2B5EF4-FFF2-40B4-BE49-F238E27FC236}">
                <a16:creationId xmlns:a16="http://schemas.microsoft.com/office/drawing/2014/main" id="{004F4FB6-40F9-C342-9E8A-19FB611532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4" y="-86101"/>
            <a:ext cx="1351375" cy="17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1751;p77">
            <a:extLst>
              <a:ext uri="{FF2B5EF4-FFF2-40B4-BE49-F238E27FC236}">
                <a16:creationId xmlns:a16="http://schemas.microsoft.com/office/drawing/2014/main" id="{547AE428-16C3-ACB7-441D-ED8BD17D3DA1}"/>
              </a:ext>
            </a:extLst>
          </p:cNvPr>
          <p:cNvSpPr/>
          <p:nvPr/>
        </p:nvSpPr>
        <p:spPr>
          <a:xfrm>
            <a:off x="591770" y="1538269"/>
            <a:ext cx="2078544" cy="20800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>
            <a:off x="3544478" y="2454573"/>
            <a:ext cx="4760549" cy="14478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/>
              <a:t>Итераторы, генераторы, </a:t>
            </a:r>
            <a:r>
              <a:rPr lang="ru-RU" sz="5000" dirty="0" err="1"/>
              <a:t>дебаггер</a:t>
            </a:r>
            <a:endParaRPr sz="5000" dirty="0"/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xfrm>
            <a:off x="2780612" y="85095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A73B30"/>
                </a:solidFill>
              </a:rPr>
              <a:t>13</a:t>
            </a:r>
            <a:endParaRPr dirty="0">
              <a:solidFill>
                <a:srgbClr val="A73B30"/>
              </a:solidFill>
            </a:endParaRPr>
          </a:p>
        </p:txBody>
      </p:sp>
      <p:grpSp>
        <p:nvGrpSpPr>
          <p:cNvPr id="961" name="Google Shape;1814;p77">
            <a:extLst>
              <a:ext uri="{FF2B5EF4-FFF2-40B4-BE49-F238E27FC236}">
                <a16:creationId xmlns:a16="http://schemas.microsoft.com/office/drawing/2014/main" id="{E8E978FA-5E31-806C-2356-A13C2A6668C3}"/>
              </a:ext>
            </a:extLst>
          </p:cNvPr>
          <p:cNvGrpSpPr/>
          <p:nvPr/>
        </p:nvGrpSpPr>
        <p:grpSpPr>
          <a:xfrm>
            <a:off x="806080" y="1283855"/>
            <a:ext cx="2177271" cy="3053309"/>
            <a:chOff x="5064074" y="1392646"/>
            <a:chExt cx="2327646" cy="3261789"/>
          </a:xfrm>
        </p:grpSpPr>
        <p:sp>
          <p:nvSpPr>
            <p:cNvPr id="962" name="Google Shape;1815;p77">
              <a:extLst>
                <a:ext uri="{FF2B5EF4-FFF2-40B4-BE49-F238E27FC236}">
                  <a16:creationId xmlns:a16="http://schemas.microsoft.com/office/drawing/2014/main" id="{12FB1257-AC40-BFD0-4FBC-D2B701D5AB83}"/>
                </a:ext>
              </a:extLst>
            </p:cNvPr>
            <p:cNvSpPr/>
            <p:nvPr/>
          </p:nvSpPr>
          <p:spPr>
            <a:xfrm>
              <a:off x="5868670" y="2182298"/>
              <a:ext cx="765963" cy="1063954"/>
            </a:xfrm>
            <a:custGeom>
              <a:avLst/>
              <a:gdLst/>
              <a:ahLst/>
              <a:cxnLst/>
              <a:rect l="l" t="t" r="r" b="b"/>
              <a:pathLst>
                <a:path w="28907" h="40153" extrusionOk="0">
                  <a:moveTo>
                    <a:pt x="17739" y="21703"/>
                  </a:moveTo>
                  <a:cubicBezTo>
                    <a:pt x="17727" y="21727"/>
                    <a:pt x="17709" y="21756"/>
                    <a:pt x="17687" y="21789"/>
                  </a:cubicBezTo>
                  <a:lnTo>
                    <a:pt x="17687" y="21789"/>
                  </a:lnTo>
                  <a:cubicBezTo>
                    <a:pt x="17689" y="21780"/>
                    <a:pt x="17691" y="21771"/>
                    <a:pt x="17691" y="21764"/>
                  </a:cubicBezTo>
                  <a:cubicBezTo>
                    <a:pt x="17721" y="21733"/>
                    <a:pt x="17721" y="21733"/>
                    <a:pt x="17721" y="21703"/>
                  </a:cubicBezTo>
                  <a:close/>
                  <a:moveTo>
                    <a:pt x="28056" y="0"/>
                  </a:moveTo>
                  <a:lnTo>
                    <a:pt x="18147" y="2219"/>
                  </a:lnTo>
                  <a:lnTo>
                    <a:pt x="18177" y="2402"/>
                  </a:lnTo>
                  <a:lnTo>
                    <a:pt x="18238" y="2706"/>
                  </a:lnTo>
                  <a:cubicBezTo>
                    <a:pt x="18268" y="2918"/>
                    <a:pt x="18299" y="3101"/>
                    <a:pt x="18329" y="3314"/>
                  </a:cubicBezTo>
                  <a:cubicBezTo>
                    <a:pt x="18390" y="3739"/>
                    <a:pt x="18451" y="4165"/>
                    <a:pt x="18512" y="4590"/>
                  </a:cubicBezTo>
                  <a:cubicBezTo>
                    <a:pt x="18633" y="5472"/>
                    <a:pt x="18694" y="6353"/>
                    <a:pt x="18755" y="7235"/>
                  </a:cubicBezTo>
                  <a:cubicBezTo>
                    <a:pt x="18816" y="8116"/>
                    <a:pt x="18846" y="9028"/>
                    <a:pt x="18876" y="9909"/>
                  </a:cubicBezTo>
                  <a:cubicBezTo>
                    <a:pt x="18876" y="10791"/>
                    <a:pt x="18876" y="11703"/>
                    <a:pt x="18846" y="12584"/>
                  </a:cubicBezTo>
                  <a:cubicBezTo>
                    <a:pt x="18816" y="13466"/>
                    <a:pt x="18755" y="14378"/>
                    <a:pt x="18694" y="15259"/>
                  </a:cubicBezTo>
                  <a:cubicBezTo>
                    <a:pt x="18603" y="16140"/>
                    <a:pt x="18512" y="17022"/>
                    <a:pt x="18360" y="17903"/>
                  </a:cubicBezTo>
                  <a:cubicBezTo>
                    <a:pt x="18360" y="18116"/>
                    <a:pt x="18299" y="18329"/>
                    <a:pt x="18268" y="18572"/>
                  </a:cubicBezTo>
                  <a:cubicBezTo>
                    <a:pt x="18238" y="18785"/>
                    <a:pt x="18208" y="18998"/>
                    <a:pt x="18177" y="19210"/>
                  </a:cubicBezTo>
                  <a:cubicBezTo>
                    <a:pt x="18086" y="19666"/>
                    <a:pt x="18025" y="20092"/>
                    <a:pt x="17934" y="20517"/>
                  </a:cubicBezTo>
                  <a:cubicBezTo>
                    <a:pt x="17873" y="20730"/>
                    <a:pt x="17843" y="20973"/>
                    <a:pt x="17782" y="21186"/>
                  </a:cubicBezTo>
                  <a:lnTo>
                    <a:pt x="17630" y="21824"/>
                  </a:lnTo>
                  <a:lnTo>
                    <a:pt x="17618" y="21885"/>
                  </a:lnTo>
                  <a:lnTo>
                    <a:pt x="17618" y="21885"/>
                  </a:lnTo>
                  <a:cubicBezTo>
                    <a:pt x="17555" y="21970"/>
                    <a:pt x="17474" y="22073"/>
                    <a:pt x="17387" y="22189"/>
                  </a:cubicBezTo>
                  <a:cubicBezTo>
                    <a:pt x="17174" y="22402"/>
                    <a:pt x="16901" y="22645"/>
                    <a:pt x="16627" y="22919"/>
                  </a:cubicBezTo>
                  <a:cubicBezTo>
                    <a:pt x="16050" y="23405"/>
                    <a:pt x="15350" y="23952"/>
                    <a:pt x="14651" y="24469"/>
                  </a:cubicBezTo>
                  <a:cubicBezTo>
                    <a:pt x="13922" y="24986"/>
                    <a:pt x="13162" y="25472"/>
                    <a:pt x="12402" y="25989"/>
                  </a:cubicBezTo>
                  <a:cubicBezTo>
                    <a:pt x="11612" y="26475"/>
                    <a:pt x="10821" y="26961"/>
                    <a:pt x="10031" y="27448"/>
                  </a:cubicBezTo>
                  <a:cubicBezTo>
                    <a:pt x="8420" y="28420"/>
                    <a:pt x="6748" y="29363"/>
                    <a:pt x="5077" y="30274"/>
                  </a:cubicBezTo>
                  <a:cubicBezTo>
                    <a:pt x="4226" y="30761"/>
                    <a:pt x="3375" y="31186"/>
                    <a:pt x="2523" y="31642"/>
                  </a:cubicBezTo>
                  <a:lnTo>
                    <a:pt x="1277" y="32311"/>
                  </a:lnTo>
                  <a:lnTo>
                    <a:pt x="639" y="32645"/>
                  </a:lnTo>
                  <a:lnTo>
                    <a:pt x="1" y="32949"/>
                  </a:lnTo>
                  <a:lnTo>
                    <a:pt x="3192" y="40153"/>
                  </a:lnTo>
                  <a:lnTo>
                    <a:pt x="3922" y="39879"/>
                  </a:lnTo>
                  <a:lnTo>
                    <a:pt x="4621" y="39575"/>
                  </a:lnTo>
                  <a:cubicBezTo>
                    <a:pt x="5107" y="39393"/>
                    <a:pt x="5563" y="39180"/>
                    <a:pt x="6019" y="38998"/>
                  </a:cubicBezTo>
                  <a:cubicBezTo>
                    <a:pt x="6961" y="38603"/>
                    <a:pt x="7873" y="38177"/>
                    <a:pt x="8785" y="37782"/>
                  </a:cubicBezTo>
                  <a:cubicBezTo>
                    <a:pt x="10639" y="36931"/>
                    <a:pt x="12463" y="36080"/>
                    <a:pt x="14287" y="35107"/>
                  </a:cubicBezTo>
                  <a:cubicBezTo>
                    <a:pt x="16110" y="34165"/>
                    <a:pt x="17934" y="33162"/>
                    <a:pt x="19758" y="32007"/>
                  </a:cubicBezTo>
                  <a:cubicBezTo>
                    <a:pt x="20670" y="31429"/>
                    <a:pt x="21582" y="30791"/>
                    <a:pt x="22524" y="30031"/>
                  </a:cubicBezTo>
                  <a:cubicBezTo>
                    <a:pt x="22980" y="29667"/>
                    <a:pt x="23466" y="29271"/>
                    <a:pt x="23952" y="28785"/>
                  </a:cubicBezTo>
                  <a:cubicBezTo>
                    <a:pt x="24196" y="28572"/>
                    <a:pt x="24439" y="28299"/>
                    <a:pt x="24682" y="28025"/>
                  </a:cubicBezTo>
                  <a:cubicBezTo>
                    <a:pt x="24955" y="27752"/>
                    <a:pt x="25199" y="27417"/>
                    <a:pt x="25472" y="27052"/>
                  </a:cubicBezTo>
                  <a:cubicBezTo>
                    <a:pt x="25533" y="26961"/>
                    <a:pt x="25594" y="26870"/>
                    <a:pt x="25685" y="26779"/>
                  </a:cubicBezTo>
                  <a:lnTo>
                    <a:pt x="25776" y="26597"/>
                  </a:lnTo>
                  <a:lnTo>
                    <a:pt x="25867" y="26445"/>
                  </a:lnTo>
                  <a:cubicBezTo>
                    <a:pt x="25898" y="26384"/>
                    <a:pt x="25959" y="26323"/>
                    <a:pt x="25989" y="26262"/>
                  </a:cubicBezTo>
                  <a:lnTo>
                    <a:pt x="26080" y="26080"/>
                  </a:lnTo>
                  <a:cubicBezTo>
                    <a:pt x="26141" y="25958"/>
                    <a:pt x="26202" y="25837"/>
                    <a:pt x="26293" y="25685"/>
                  </a:cubicBezTo>
                  <a:cubicBezTo>
                    <a:pt x="26354" y="25563"/>
                    <a:pt x="26414" y="25411"/>
                    <a:pt x="26475" y="25259"/>
                  </a:cubicBezTo>
                  <a:cubicBezTo>
                    <a:pt x="26536" y="25077"/>
                    <a:pt x="26597" y="24925"/>
                    <a:pt x="26658" y="24742"/>
                  </a:cubicBezTo>
                  <a:lnTo>
                    <a:pt x="26718" y="24530"/>
                  </a:lnTo>
                  <a:lnTo>
                    <a:pt x="26718" y="24438"/>
                  </a:lnTo>
                  <a:lnTo>
                    <a:pt x="26779" y="24256"/>
                  </a:lnTo>
                  <a:lnTo>
                    <a:pt x="27022" y="23466"/>
                  </a:lnTo>
                  <a:cubicBezTo>
                    <a:pt x="27083" y="23223"/>
                    <a:pt x="27144" y="22949"/>
                    <a:pt x="27205" y="22676"/>
                  </a:cubicBezTo>
                  <a:cubicBezTo>
                    <a:pt x="27357" y="22159"/>
                    <a:pt x="27478" y="21642"/>
                    <a:pt x="27600" y="21095"/>
                  </a:cubicBezTo>
                  <a:cubicBezTo>
                    <a:pt x="27661" y="20852"/>
                    <a:pt x="27722" y="20578"/>
                    <a:pt x="27752" y="20335"/>
                  </a:cubicBezTo>
                  <a:cubicBezTo>
                    <a:pt x="27813" y="20061"/>
                    <a:pt x="27873" y="19788"/>
                    <a:pt x="27934" y="19514"/>
                  </a:cubicBezTo>
                  <a:lnTo>
                    <a:pt x="28086" y="18724"/>
                  </a:lnTo>
                  <a:cubicBezTo>
                    <a:pt x="28117" y="18481"/>
                    <a:pt x="28147" y="18207"/>
                    <a:pt x="28208" y="17934"/>
                  </a:cubicBezTo>
                  <a:cubicBezTo>
                    <a:pt x="28299" y="17417"/>
                    <a:pt x="28360" y="16870"/>
                    <a:pt x="28421" y="16323"/>
                  </a:cubicBezTo>
                  <a:cubicBezTo>
                    <a:pt x="28573" y="15259"/>
                    <a:pt x="28664" y="14195"/>
                    <a:pt x="28755" y="13131"/>
                  </a:cubicBezTo>
                  <a:cubicBezTo>
                    <a:pt x="28816" y="12067"/>
                    <a:pt x="28877" y="10973"/>
                    <a:pt x="28877" y="9909"/>
                  </a:cubicBezTo>
                  <a:cubicBezTo>
                    <a:pt x="28907" y="8846"/>
                    <a:pt x="28877" y="7751"/>
                    <a:pt x="28846" y="6687"/>
                  </a:cubicBezTo>
                  <a:cubicBezTo>
                    <a:pt x="28785" y="5593"/>
                    <a:pt x="28694" y="4529"/>
                    <a:pt x="28573" y="3435"/>
                  </a:cubicBezTo>
                  <a:cubicBezTo>
                    <a:pt x="28512" y="2888"/>
                    <a:pt x="28451" y="2341"/>
                    <a:pt x="28360" y="1794"/>
                  </a:cubicBezTo>
                  <a:cubicBezTo>
                    <a:pt x="28329" y="1520"/>
                    <a:pt x="28269" y="1247"/>
                    <a:pt x="28238" y="973"/>
                  </a:cubicBezTo>
                  <a:lnTo>
                    <a:pt x="28147" y="517"/>
                  </a:lnTo>
                  <a:lnTo>
                    <a:pt x="28117" y="304"/>
                  </a:lnTo>
                  <a:lnTo>
                    <a:pt x="2805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816;p77">
              <a:extLst>
                <a:ext uri="{FF2B5EF4-FFF2-40B4-BE49-F238E27FC236}">
                  <a16:creationId xmlns:a16="http://schemas.microsoft.com/office/drawing/2014/main" id="{BE23543E-96EF-BDFB-9038-AEE9FC4B54BB}"/>
                </a:ext>
              </a:extLst>
            </p:cNvPr>
            <p:cNvSpPr/>
            <p:nvPr/>
          </p:nvSpPr>
          <p:spPr>
            <a:xfrm>
              <a:off x="6283462" y="2247535"/>
              <a:ext cx="201381" cy="443012"/>
            </a:xfrm>
            <a:custGeom>
              <a:avLst/>
              <a:gdLst/>
              <a:ahLst/>
              <a:cxnLst/>
              <a:rect l="l" t="t" r="r" b="b"/>
              <a:pathLst>
                <a:path w="7600" h="16719" extrusionOk="0">
                  <a:moveTo>
                    <a:pt x="1794" y="0"/>
                  </a:moveTo>
                  <a:lnTo>
                    <a:pt x="0" y="13709"/>
                  </a:lnTo>
                  <a:cubicBezTo>
                    <a:pt x="2706" y="15229"/>
                    <a:pt x="5259" y="16292"/>
                    <a:pt x="7599" y="16718"/>
                  </a:cubicBezTo>
                  <a:lnTo>
                    <a:pt x="179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817;p77">
              <a:extLst>
                <a:ext uri="{FF2B5EF4-FFF2-40B4-BE49-F238E27FC236}">
                  <a16:creationId xmlns:a16="http://schemas.microsoft.com/office/drawing/2014/main" id="{C51E7E7F-D513-F9F9-D4F4-BA1E632E973D}"/>
                </a:ext>
              </a:extLst>
            </p:cNvPr>
            <p:cNvSpPr/>
            <p:nvPr/>
          </p:nvSpPr>
          <p:spPr>
            <a:xfrm>
              <a:off x="5465166" y="4200639"/>
              <a:ext cx="191709" cy="171571"/>
            </a:xfrm>
            <a:custGeom>
              <a:avLst/>
              <a:gdLst/>
              <a:ahLst/>
              <a:cxnLst/>
              <a:rect l="l" t="t" r="r" b="b"/>
              <a:pathLst>
                <a:path w="7235" h="6475" extrusionOk="0">
                  <a:moveTo>
                    <a:pt x="2158" y="1"/>
                  </a:moveTo>
                  <a:lnTo>
                    <a:pt x="0" y="4378"/>
                  </a:lnTo>
                  <a:lnTo>
                    <a:pt x="4742" y="6475"/>
                  </a:lnTo>
                  <a:lnTo>
                    <a:pt x="7235" y="2402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818;p77">
              <a:extLst>
                <a:ext uri="{FF2B5EF4-FFF2-40B4-BE49-F238E27FC236}">
                  <a16:creationId xmlns:a16="http://schemas.microsoft.com/office/drawing/2014/main" id="{03DDC689-563A-7875-CFDD-927F6BE70256}"/>
                </a:ext>
              </a:extLst>
            </p:cNvPr>
            <p:cNvSpPr/>
            <p:nvPr/>
          </p:nvSpPr>
          <p:spPr>
            <a:xfrm>
              <a:off x="5064074" y="4280609"/>
              <a:ext cx="569458" cy="308272"/>
            </a:xfrm>
            <a:custGeom>
              <a:avLst/>
              <a:gdLst/>
              <a:ahLst/>
              <a:cxnLst/>
              <a:rect l="l" t="t" r="r" b="b"/>
              <a:pathLst>
                <a:path w="21491" h="11634" extrusionOk="0">
                  <a:moveTo>
                    <a:pt x="15410" y="0"/>
                  </a:moveTo>
                  <a:cubicBezTo>
                    <a:pt x="15341" y="0"/>
                    <a:pt x="15270" y="7"/>
                    <a:pt x="15198" y="22"/>
                  </a:cubicBezTo>
                  <a:cubicBezTo>
                    <a:pt x="15198" y="22"/>
                    <a:pt x="14529" y="174"/>
                    <a:pt x="12523" y="813"/>
                  </a:cubicBezTo>
                  <a:cubicBezTo>
                    <a:pt x="11417" y="1187"/>
                    <a:pt x="10043" y="1276"/>
                    <a:pt x="8621" y="1276"/>
                  </a:cubicBezTo>
                  <a:cubicBezTo>
                    <a:pt x="7505" y="1276"/>
                    <a:pt x="6359" y="1221"/>
                    <a:pt x="5289" y="1208"/>
                  </a:cubicBezTo>
                  <a:cubicBezTo>
                    <a:pt x="5170" y="1205"/>
                    <a:pt x="5053" y="1204"/>
                    <a:pt x="4939" y="1204"/>
                  </a:cubicBezTo>
                  <a:cubicBezTo>
                    <a:pt x="2035" y="1204"/>
                    <a:pt x="863" y="1933"/>
                    <a:pt x="395" y="2606"/>
                  </a:cubicBezTo>
                  <a:cubicBezTo>
                    <a:pt x="0" y="3183"/>
                    <a:pt x="92" y="3670"/>
                    <a:pt x="92" y="3670"/>
                  </a:cubicBezTo>
                  <a:lnTo>
                    <a:pt x="18055" y="11633"/>
                  </a:lnTo>
                  <a:cubicBezTo>
                    <a:pt x="18299" y="11451"/>
                    <a:pt x="18542" y="11147"/>
                    <a:pt x="18754" y="10752"/>
                  </a:cubicBezTo>
                  <a:cubicBezTo>
                    <a:pt x="19514" y="9263"/>
                    <a:pt x="20122" y="6618"/>
                    <a:pt x="20548" y="5007"/>
                  </a:cubicBezTo>
                  <a:cubicBezTo>
                    <a:pt x="20609" y="4794"/>
                    <a:pt x="20669" y="4612"/>
                    <a:pt x="20700" y="4460"/>
                  </a:cubicBezTo>
                  <a:cubicBezTo>
                    <a:pt x="20791" y="4186"/>
                    <a:pt x="20852" y="3974"/>
                    <a:pt x="20943" y="3822"/>
                  </a:cubicBezTo>
                  <a:cubicBezTo>
                    <a:pt x="21490" y="2576"/>
                    <a:pt x="20274" y="2302"/>
                    <a:pt x="20274" y="2302"/>
                  </a:cubicBezTo>
                  <a:cubicBezTo>
                    <a:pt x="19960" y="2419"/>
                    <a:pt x="19672" y="2470"/>
                    <a:pt x="19404" y="2470"/>
                  </a:cubicBezTo>
                  <a:cubicBezTo>
                    <a:pt x="17545" y="2470"/>
                    <a:pt x="16703" y="0"/>
                    <a:pt x="154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819;p77">
              <a:extLst>
                <a:ext uri="{FF2B5EF4-FFF2-40B4-BE49-F238E27FC236}">
                  <a16:creationId xmlns:a16="http://schemas.microsoft.com/office/drawing/2014/main" id="{0979A32D-3187-70C9-8AAF-948191E88900}"/>
                </a:ext>
              </a:extLst>
            </p:cNvPr>
            <p:cNvSpPr/>
            <p:nvPr/>
          </p:nvSpPr>
          <p:spPr>
            <a:xfrm>
              <a:off x="5475633" y="3124973"/>
              <a:ext cx="1162233" cy="1197316"/>
            </a:xfrm>
            <a:custGeom>
              <a:avLst/>
              <a:gdLst/>
              <a:ahLst/>
              <a:cxnLst/>
              <a:rect l="l" t="t" r="r" b="b"/>
              <a:pathLst>
                <a:path w="43862" h="45186" extrusionOk="0">
                  <a:moveTo>
                    <a:pt x="34851" y="0"/>
                  </a:moveTo>
                  <a:cubicBezTo>
                    <a:pt x="27253" y="0"/>
                    <a:pt x="19279" y="2442"/>
                    <a:pt x="18025" y="3696"/>
                  </a:cubicBezTo>
                  <a:cubicBezTo>
                    <a:pt x="13466" y="8164"/>
                    <a:pt x="1" y="41599"/>
                    <a:pt x="1" y="41599"/>
                  </a:cubicBezTo>
                  <a:lnTo>
                    <a:pt x="8359" y="45185"/>
                  </a:lnTo>
                  <a:cubicBezTo>
                    <a:pt x="8359" y="45185"/>
                    <a:pt x="13922" y="34213"/>
                    <a:pt x="16323" y="30748"/>
                  </a:cubicBezTo>
                  <a:cubicBezTo>
                    <a:pt x="18755" y="27313"/>
                    <a:pt x="22828" y="17890"/>
                    <a:pt x="22828" y="17890"/>
                  </a:cubicBezTo>
                  <a:cubicBezTo>
                    <a:pt x="22828" y="17890"/>
                    <a:pt x="29241" y="14030"/>
                    <a:pt x="40731" y="12145"/>
                  </a:cubicBezTo>
                  <a:cubicBezTo>
                    <a:pt x="43862" y="7617"/>
                    <a:pt x="42585" y="2753"/>
                    <a:pt x="41582" y="808"/>
                  </a:cubicBezTo>
                  <a:cubicBezTo>
                    <a:pt x="39514" y="234"/>
                    <a:pt x="37201" y="0"/>
                    <a:pt x="3485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820;p77">
              <a:extLst>
                <a:ext uri="{FF2B5EF4-FFF2-40B4-BE49-F238E27FC236}">
                  <a16:creationId xmlns:a16="http://schemas.microsoft.com/office/drawing/2014/main" id="{9DDFC320-8DD0-79B4-37A7-9A2A4F8B6BEE}"/>
                </a:ext>
              </a:extLst>
            </p:cNvPr>
            <p:cNvSpPr/>
            <p:nvPr/>
          </p:nvSpPr>
          <p:spPr>
            <a:xfrm>
              <a:off x="6061969" y="4279575"/>
              <a:ext cx="154666" cy="129705"/>
            </a:xfrm>
            <a:custGeom>
              <a:avLst/>
              <a:gdLst/>
              <a:ahLst/>
              <a:cxnLst/>
              <a:rect l="l" t="t" r="r" b="b"/>
              <a:pathLst>
                <a:path w="5837" h="4895" extrusionOk="0">
                  <a:moveTo>
                    <a:pt x="213" y="0"/>
                  </a:moveTo>
                  <a:lnTo>
                    <a:pt x="1" y="4894"/>
                  </a:lnTo>
                  <a:lnTo>
                    <a:pt x="5198" y="4894"/>
                  </a:lnTo>
                  <a:lnTo>
                    <a:pt x="5837" y="15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821;p77">
              <a:extLst>
                <a:ext uri="{FF2B5EF4-FFF2-40B4-BE49-F238E27FC236}">
                  <a16:creationId xmlns:a16="http://schemas.microsoft.com/office/drawing/2014/main" id="{FF408D01-932D-229C-58F3-74AD78B00E25}"/>
                </a:ext>
              </a:extLst>
            </p:cNvPr>
            <p:cNvSpPr/>
            <p:nvPr/>
          </p:nvSpPr>
          <p:spPr>
            <a:xfrm>
              <a:off x="5714852" y="4370806"/>
              <a:ext cx="538032" cy="255913"/>
            </a:xfrm>
            <a:custGeom>
              <a:avLst/>
              <a:gdLst/>
              <a:ahLst/>
              <a:cxnLst/>
              <a:rect l="l" t="t" r="r" b="b"/>
              <a:pathLst>
                <a:path w="20305" h="9658" extrusionOk="0">
                  <a:moveTo>
                    <a:pt x="13276" y="0"/>
                  </a:moveTo>
                  <a:cubicBezTo>
                    <a:pt x="13037" y="0"/>
                    <a:pt x="12816" y="59"/>
                    <a:pt x="12614" y="205"/>
                  </a:cubicBezTo>
                  <a:cubicBezTo>
                    <a:pt x="12614" y="205"/>
                    <a:pt x="12067" y="600"/>
                    <a:pt x="10487" y="1998"/>
                  </a:cubicBezTo>
                  <a:cubicBezTo>
                    <a:pt x="8936" y="3397"/>
                    <a:pt x="6292" y="4339"/>
                    <a:pt x="4012" y="5281"/>
                  </a:cubicBezTo>
                  <a:cubicBezTo>
                    <a:pt x="1094" y="6497"/>
                    <a:pt x="274" y="7713"/>
                    <a:pt x="122" y="8564"/>
                  </a:cubicBezTo>
                  <a:cubicBezTo>
                    <a:pt x="0" y="9232"/>
                    <a:pt x="274" y="9658"/>
                    <a:pt x="274" y="9658"/>
                  </a:cubicBezTo>
                  <a:lnTo>
                    <a:pt x="19940" y="9658"/>
                  </a:lnTo>
                  <a:cubicBezTo>
                    <a:pt x="20092" y="9384"/>
                    <a:pt x="20152" y="9020"/>
                    <a:pt x="20183" y="8564"/>
                  </a:cubicBezTo>
                  <a:cubicBezTo>
                    <a:pt x="20304" y="6892"/>
                    <a:pt x="19788" y="4248"/>
                    <a:pt x="19514" y="2576"/>
                  </a:cubicBezTo>
                  <a:cubicBezTo>
                    <a:pt x="19484" y="2393"/>
                    <a:pt x="19453" y="2211"/>
                    <a:pt x="19453" y="2029"/>
                  </a:cubicBezTo>
                  <a:cubicBezTo>
                    <a:pt x="19393" y="1755"/>
                    <a:pt x="19393" y="1512"/>
                    <a:pt x="19393" y="1360"/>
                  </a:cubicBezTo>
                  <a:cubicBezTo>
                    <a:pt x="19393" y="317"/>
                    <a:pt x="18685" y="193"/>
                    <a:pt x="18350" y="193"/>
                  </a:cubicBezTo>
                  <a:cubicBezTo>
                    <a:pt x="18245" y="193"/>
                    <a:pt x="18177" y="205"/>
                    <a:pt x="18177" y="205"/>
                  </a:cubicBezTo>
                  <a:cubicBezTo>
                    <a:pt x="17660" y="714"/>
                    <a:pt x="17124" y="890"/>
                    <a:pt x="16591" y="890"/>
                  </a:cubicBezTo>
                  <a:cubicBezTo>
                    <a:pt x="15393" y="890"/>
                    <a:pt x="14208" y="0"/>
                    <a:pt x="132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822;p77">
              <a:extLst>
                <a:ext uri="{FF2B5EF4-FFF2-40B4-BE49-F238E27FC236}">
                  <a16:creationId xmlns:a16="http://schemas.microsoft.com/office/drawing/2014/main" id="{AD79E21F-2906-2869-671E-AC825133296B}"/>
                </a:ext>
              </a:extLst>
            </p:cNvPr>
            <p:cNvSpPr/>
            <p:nvPr/>
          </p:nvSpPr>
          <p:spPr>
            <a:xfrm>
              <a:off x="6324533" y="1976916"/>
              <a:ext cx="942357" cy="1428162"/>
            </a:xfrm>
            <a:custGeom>
              <a:avLst/>
              <a:gdLst/>
              <a:ahLst/>
              <a:cxnLst/>
              <a:rect l="l" t="t" r="r" b="b"/>
              <a:pathLst>
                <a:path w="35564" h="53898" extrusionOk="0">
                  <a:moveTo>
                    <a:pt x="15472" y="1"/>
                  </a:moveTo>
                  <a:lnTo>
                    <a:pt x="7843" y="1612"/>
                  </a:lnTo>
                  <a:cubicBezTo>
                    <a:pt x="7387" y="2706"/>
                    <a:pt x="6688" y="3496"/>
                    <a:pt x="5897" y="4104"/>
                  </a:cubicBezTo>
                  <a:cubicBezTo>
                    <a:pt x="5806" y="4165"/>
                    <a:pt x="5715" y="4226"/>
                    <a:pt x="5624" y="4286"/>
                  </a:cubicBezTo>
                  <a:cubicBezTo>
                    <a:pt x="5502" y="4378"/>
                    <a:pt x="5350" y="4469"/>
                    <a:pt x="5229" y="4560"/>
                  </a:cubicBezTo>
                  <a:cubicBezTo>
                    <a:pt x="4894" y="4773"/>
                    <a:pt x="4560" y="4985"/>
                    <a:pt x="4226" y="5168"/>
                  </a:cubicBezTo>
                  <a:cubicBezTo>
                    <a:pt x="4134" y="5198"/>
                    <a:pt x="4013" y="5259"/>
                    <a:pt x="3922" y="5320"/>
                  </a:cubicBezTo>
                  <a:cubicBezTo>
                    <a:pt x="1916" y="6384"/>
                    <a:pt x="1" y="7204"/>
                    <a:pt x="31" y="9849"/>
                  </a:cubicBezTo>
                  <a:cubicBezTo>
                    <a:pt x="31" y="11125"/>
                    <a:pt x="912" y="13010"/>
                    <a:pt x="1976" y="16141"/>
                  </a:cubicBezTo>
                  <a:cubicBezTo>
                    <a:pt x="2007" y="16293"/>
                    <a:pt x="2037" y="16414"/>
                    <a:pt x="2098" y="16536"/>
                  </a:cubicBezTo>
                  <a:cubicBezTo>
                    <a:pt x="2280" y="17083"/>
                    <a:pt x="2463" y="17691"/>
                    <a:pt x="2645" y="18359"/>
                  </a:cubicBezTo>
                  <a:cubicBezTo>
                    <a:pt x="2675" y="18481"/>
                    <a:pt x="2706" y="18572"/>
                    <a:pt x="2767" y="18694"/>
                  </a:cubicBezTo>
                  <a:cubicBezTo>
                    <a:pt x="3223" y="20335"/>
                    <a:pt x="3709" y="22220"/>
                    <a:pt x="4134" y="24439"/>
                  </a:cubicBezTo>
                  <a:cubicBezTo>
                    <a:pt x="4256" y="25077"/>
                    <a:pt x="4347" y="25715"/>
                    <a:pt x="4469" y="26414"/>
                  </a:cubicBezTo>
                  <a:cubicBezTo>
                    <a:pt x="4560" y="27022"/>
                    <a:pt x="4682" y="27691"/>
                    <a:pt x="4773" y="28390"/>
                  </a:cubicBezTo>
                  <a:cubicBezTo>
                    <a:pt x="4834" y="29028"/>
                    <a:pt x="4925" y="29667"/>
                    <a:pt x="5016" y="30366"/>
                  </a:cubicBezTo>
                  <a:cubicBezTo>
                    <a:pt x="5077" y="30943"/>
                    <a:pt x="5137" y="31551"/>
                    <a:pt x="5168" y="32189"/>
                  </a:cubicBezTo>
                  <a:cubicBezTo>
                    <a:pt x="5229" y="32585"/>
                    <a:pt x="5259" y="32980"/>
                    <a:pt x="5289" y="33405"/>
                  </a:cubicBezTo>
                  <a:cubicBezTo>
                    <a:pt x="5289" y="33496"/>
                    <a:pt x="5289" y="33618"/>
                    <a:pt x="5289" y="33740"/>
                  </a:cubicBezTo>
                  <a:cubicBezTo>
                    <a:pt x="5320" y="33892"/>
                    <a:pt x="5320" y="34013"/>
                    <a:pt x="5320" y="34165"/>
                  </a:cubicBezTo>
                  <a:cubicBezTo>
                    <a:pt x="5381" y="34743"/>
                    <a:pt x="5411" y="35472"/>
                    <a:pt x="5441" y="36262"/>
                  </a:cubicBezTo>
                  <a:cubicBezTo>
                    <a:pt x="5472" y="36354"/>
                    <a:pt x="5472" y="36445"/>
                    <a:pt x="5472" y="36566"/>
                  </a:cubicBezTo>
                  <a:cubicBezTo>
                    <a:pt x="5502" y="37478"/>
                    <a:pt x="5563" y="38542"/>
                    <a:pt x="5624" y="39667"/>
                  </a:cubicBezTo>
                  <a:cubicBezTo>
                    <a:pt x="5624" y="39758"/>
                    <a:pt x="5624" y="39849"/>
                    <a:pt x="5624" y="39971"/>
                  </a:cubicBezTo>
                  <a:cubicBezTo>
                    <a:pt x="5715" y="42098"/>
                    <a:pt x="5776" y="44408"/>
                    <a:pt x="5806" y="46567"/>
                  </a:cubicBezTo>
                  <a:cubicBezTo>
                    <a:pt x="5806" y="46719"/>
                    <a:pt x="5806" y="46840"/>
                    <a:pt x="5806" y="46962"/>
                  </a:cubicBezTo>
                  <a:cubicBezTo>
                    <a:pt x="5806" y="48512"/>
                    <a:pt x="5806" y="49971"/>
                    <a:pt x="5745" y="51187"/>
                  </a:cubicBezTo>
                  <a:cubicBezTo>
                    <a:pt x="6080" y="51369"/>
                    <a:pt x="6444" y="51582"/>
                    <a:pt x="6809" y="51764"/>
                  </a:cubicBezTo>
                  <a:cubicBezTo>
                    <a:pt x="6900" y="51795"/>
                    <a:pt x="6992" y="51825"/>
                    <a:pt x="7083" y="51886"/>
                  </a:cubicBezTo>
                  <a:cubicBezTo>
                    <a:pt x="7660" y="52159"/>
                    <a:pt x="8299" y="52403"/>
                    <a:pt x="8967" y="52646"/>
                  </a:cubicBezTo>
                  <a:cubicBezTo>
                    <a:pt x="9059" y="52676"/>
                    <a:pt x="9150" y="52706"/>
                    <a:pt x="9241" y="52737"/>
                  </a:cubicBezTo>
                  <a:cubicBezTo>
                    <a:pt x="11605" y="53477"/>
                    <a:pt x="14369" y="53898"/>
                    <a:pt x="17308" y="53898"/>
                  </a:cubicBezTo>
                  <a:cubicBezTo>
                    <a:pt x="17506" y="53898"/>
                    <a:pt x="17705" y="53896"/>
                    <a:pt x="17904" y="53892"/>
                  </a:cubicBezTo>
                  <a:cubicBezTo>
                    <a:pt x="18633" y="53862"/>
                    <a:pt x="19363" y="53831"/>
                    <a:pt x="20123" y="53770"/>
                  </a:cubicBezTo>
                  <a:cubicBezTo>
                    <a:pt x="20943" y="53679"/>
                    <a:pt x="21794" y="53588"/>
                    <a:pt x="22645" y="53436"/>
                  </a:cubicBezTo>
                  <a:cubicBezTo>
                    <a:pt x="23284" y="53345"/>
                    <a:pt x="23892" y="53223"/>
                    <a:pt x="24530" y="53071"/>
                  </a:cubicBezTo>
                  <a:cubicBezTo>
                    <a:pt x="24652" y="53041"/>
                    <a:pt x="24773" y="53010"/>
                    <a:pt x="24925" y="52980"/>
                  </a:cubicBezTo>
                  <a:cubicBezTo>
                    <a:pt x="28542" y="52099"/>
                    <a:pt x="32098" y="50548"/>
                    <a:pt x="35168" y="48208"/>
                  </a:cubicBezTo>
                  <a:cubicBezTo>
                    <a:pt x="35199" y="48178"/>
                    <a:pt x="35229" y="48147"/>
                    <a:pt x="35290" y="48117"/>
                  </a:cubicBezTo>
                  <a:cubicBezTo>
                    <a:pt x="35290" y="48026"/>
                    <a:pt x="35290" y="47965"/>
                    <a:pt x="35290" y="47874"/>
                  </a:cubicBezTo>
                  <a:cubicBezTo>
                    <a:pt x="35564" y="45655"/>
                    <a:pt x="35229" y="40579"/>
                    <a:pt x="34895" y="36354"/>
                  </a:cubicBezTo>
                  <a:cubicBezTo>
                    <a:pt x="34895" y="36262"/>
                    <a:pt x="34864" y="36141"/>
                    <a:pt x="34864" y="36050"/>
                  </a:cubicBezTo>
                  <a:cubicBezTo>
                    <a:pt x="34712" y="34226"/>
                    <a:pt x="34561" y="32585"/>
                    <a:pt x="34439" y="31369"/>
                  </a:cubicBezTo>
                  <a:cubicBezTo>
                    <a:pt x="34439" y="31338"/>
                    <a:pt x="34409" y="31308"/>
                    <a:pt x="34409" y="31278"/>
                  </a:cubicBezTo>
                  <a:cubicBezTo>
                    <a:pt x="34409" y="31186"/>
                    <a:pt x="34409" y="31126"/>
                    <a:pt x="34409" y="31065"/>
                  </a:cubicBezTo>
                  <a:cubicBezTo>
                    <a:pt x="34378" y="31034"/>
                    <a:pt x="34378" y="30974"/>
                    <a:pt x="34378" y="30943"/>
                  </a:cubicBezTo>
                  <a:cubicBezTo>
                    <a:pt x="34378" y="30761"/>
                    <a:pt x="34348" y="30578"/>
                    <a:pt x="34317" y="30396"/>
                  </a:cubicBezTo>
                  <a:cubicBezTo>
                    <a:pt x="34257" y="29758"/>
                    <a:pt x="34165" y="29089"/>
                    <a:pt x="34074" y="28420"/>
                  </a:cubicBezTo>
                  <a:cubicBezTo>
                    <a:pt x="33618" y="25290"/>
                    <a:pt x="32919" y="22159"/>
                    <a:pt x="32068" y="18907"/>
                  </a:cubicBezTo>
                  <a:lnTo>
                    <a:pt x="31946" y="18359"/>
                  </a:lnTo>
                  <a:cubicBezTo>
                    <a:pt x="31916" y="18329"/>
                    <a:pt x="31916" y="18268"/>
                    <a:pt x="31916" y="18207"/>
                  </a:cubicBezTo>
                  <a:cubicBezTo>
                    <a:pt x="31886" y="18116"/>
                    <a:pt x="31855" y="18025"/>
                    <a:pt x="31825" y="17934"/>
                  </a:cubicBezTo>
                  <a:lnTo>
                    <a:pt x="31825" y="17904"/>
                  </a:lnTo>
                  <a:cubicBezTo>
                    <a:pt x="31582" y="17022"/>
                    <a:pt x="31339" y="16080"/>
                    <a:pt x="31065" y="15168"/>
                  </a:cubicBezTo>
                  <a:lnTo>
                    <a:pt x="31004" y="14864"/>
                  </a:lnTo>
                  <a:lnTo>
                    <a:pt x="30791" y="14074"/>
                  </a:lnTo>
                  <a:cubicBezTo>
                    <a:pt x="30731" y="13952"/>
                    <a:pt x="30700" y="13831"/>
                    <a:pt x="30670" y="13709"/>
                  </a:cubicBezTo>
                  <a:cubicBezTo>
                    <a:pt x="30336" y="12493"/>
                    <a:pt x="30001" y="11277"/>
                    <a:pt x="29636" y="10001"/>
                  </a:cubicBezTo>
                  <a:cubicBezTo>
                    <a:pt x="28390" y="5472"/>
                    <a:pt x="26445" y="2493"/>
                    <a:pt x="23952" y="1520"/>
                  </a:cubicBezTo>
                  <a:cubicBezTo>
                    <a:pt x="23861" y="1460"/>
                    <a:pt x="23740" y="1429"/>
                    <a:pt x="23618" y="1399"/>
                  </a:cubicBezTo>
                  <a:cubicBezTo>
                    <a:pt x="23114" y="1240"/>
                    <a:pt x="22587" y="1150"/>
                    <a:pt x="22016" y="1150"/>
                  </a:cubicBezTo>
                  <a:cubicBezTo>
                    <a:pt x="21933" y="1150"/>
                    <a:pt x="21849" y="1152"/>
                    <a:pt x="21764" y="1156"/>
                  </a:cubicBezTo>
                  <a:lnTo>
                    <a:pt x="21582" y="1156"/>
                  </a:lnTo>
                  <a:cubicBezTo>
                    <a:pt x="21460" y="1156"/>
                    <a:pt x="21369" y="1156"/>
                    <a:pt x="21278" y="1186"/>
                  </a:cubicBezTo>
                  <a:cubicBezTo>
                    <a:pt x="20335" y="1186"/>
                    <a:pt x="19484" y="1125"/>
                    <a:pt x="18755" y="1004"/>
                  </a:cubicBezTo>
                  <a:cubicBezTo>
                    <a:pt x="18664" y="1004"/>
                    <a:pt x="18603" y="973"/>
                    <a:pt x="18512" y="973"/>
                  </a:cubicBezTo>
                  <a:cubicBezTo>
                    <a:pt x="18420" y="943"/>
                    <a:pt x="18329" y="912"/>
                    <a:pt x="18208" y="912"/>
                  </a:cubicBezTo>
                  <a:cubicBezTo>
                    <a:pt x="18056" y="882"/>
                    <a:pt x="17904" y="852"/>
                    <a:pt x="17782" y="821"/>
                  </a:cubicBezTo>
                  <a:cubicBezTo>
                    <a:pt x="17660" y="791"/>
                    <a:pt x="17539" y="760"/>
                    <a:pt x="17417" y="730"/>
                  </a:cubicBezTo>
                  <a:cubicBezTo>
                    <a:pt x="16202" y="396"/>
                    <a:pt x="15472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823;p77">
              <a:extLst>
                <a:ext uri="{FF2B5EF4-FFF2-40B4-BE49-F238E27FC236}">
                  <a16:creationId xmlns:a16="http://schemas.microsoft.com/office/drawing/2014/main" id="{F3E3AFFA-A9B7-AB0B-DB92-70190C351513}"/>
                </a:ext>
              </a:extLst>
            </p:cNvPr>
            <p:cNvSpPr/>
            <p:nvPr/>
          </p:nvSpPr>
          <p:spPr>
            <a:xfrm>
              <a:off x="6562136" y="3286661"/>
              <a:ext cx="438163" cy="96530"/>
            </a:xfrm>
            <a:custGeom>
              <a:avLst/>
              <a:gdLst/>
              <a:ahLst/>
              <a:cxnLst/>
              <a:rect l="l" t="t" r="r" b="b"/>
              <a:pathLst>
                <a:path w="16536" h="3643" extrusionOk="0">
                  <a:moveTo>
                    <a:pt x="13875" y="1"/>
                  </a:moveTo>
                  <a:cubicBezTo>
                    <a:pt x="12857" y="1"/>
                    <a:pt x="11575" y="370"/>
                    <a:pt x="10152" y="1302"/>
                  </a:cubicBezTo>
                  <a:cubicBezTo>
                    <a:pt x="8960" y="2077"/>
                    <a:pt x="8228" y="2362"/>
                    <a:pt x="7695" y="2362"/>
                  </a:cubicBezTo>
                  <a:cubicBezTo>
                    <a:pt x="7141" y="2362"/>
                    <a:pt x="6802" y="2054"/>
                    <a:pt x="6383" y="1667"/>
                  </a:cubicBezTo>
                  <a:cubicBezTo>
                    <a:pt x="5806" y="1150"/>
                    <a:pt x="5076" y="481"/>
                    <a:pt x="3557" y="329"/>
                  </a:cubicBezTo>
                  <a:cubicBezTo>
                    <a:pt x="3327" y="300"/>
                    <a:pt x="3109" y="285"/>
                    <a:pt x="2901" y="285"/>
                  </a:cubicBezTo>
                  <a:cubicBezTo>
                    <a:pt x="2039" y="285"/>
                    <a:pt x="1366" y="538"/>
                    <a:pt x="851" y="1028"/>
                  </a:cubicBezTo>
                  <a:cubicBezTo>
                    <a:pt x="152" y="1727"/>
                    <a:pt x="31" y="2670"/>
                    <a:pt x="0" y="3186"/>
                  </a:cubicBezTo>
                  <a:cubicBezTo>
                    <a:pt x="92" y="3217"/>
                    <a:pt x="183" y="3277"/>
                    <a:pt x="274" y="3308"/>
                  </a:cubicBezTo>
                  <a:cubicBezTo>
                    <a:pt x="304" y="2852"/>
                    <a:pt x="395" y="1879"/>
                    <a:pt x="1064" y="1241"/>
                  </a:cubicBezTo>
                  <a:cubicBezTo>
                    <a:pt x="1512" y="793"/>
                    <a:pt x="2143" y="570"/>
                    <a:pt x="2956" y="570"/>
                  </a:cubicBezTo>
                  <a:cubicBezTo>
                    <a:pt x="3137" y="570"/>
                    <a:pt x="3327" y="581"/>
                    <a:pt x="3526" y="603"/>
                  </a:cubicBezTo>
                  <a:cubicBezTo>
                    <a:pt x="4955" y="755"/>
                    <a:pt x="5593" y="1363"/>
                    <a:pt x="6171" y="1879"/>
                  </a:cubicBezTo>
                  <a:cubicBezTo>
                    <a:pt x="6666" y="2328"/>
                    <a:pt x="7082" y="2658"/>
                    <a:pt x="7700" y="2658"/>
                  </a:cubicBezTo>
                  <a:cubicBezTo>
                    <a:pt x="8297" y="2658"/>
                    <a:pt x="9081" y="2351"/>
                    <a:pt x="10304" y="1545"/>
                  </a:cubicBezTo>
                  <a:cubicBezTo>
                    <a:pt x="11277" y="907"/>
                    <a:pt x="12159" y="542"/>
                    <a:pt x="12918" y="390"/>
                  </a:cubicBezTo>
                  <a:cubicBezTo>
                    <a:pt x="13249" y="325"/>
                    <a:pt x="13561" y="295"/>
                    <a:pt x="13849" y="295"/>
                  </a:cubicBezTo>
                  <a:cubicBezTo>
                    <a:pt x="14647" y="295"/>
                    <a:pt x="15266" y="527"/>
                    <a:pt x="15624" y="907"/>
                  </a:cubicBezTo>
                  <a:cubicBezTo>
                    <a:pt x="16232" y="1545"/>
                    <a:pt x="16201" y="2548"/>
                    <a:pt x="15563" y="3642"/>
                  </a:cubicBezTo>
                  <a:cubicBezTo>
                    <a:pt x="15685" y="3612"/>
                    <a:pt x="15806" y="3581"/>
                    <a:pt x="15928" y="3551"/>
                  </a:cubicBezTo>
                  <a:cubicBezTo>
                    <a:pt x="16536" y="2426"/>
                    <a:pt x="16505" y="1393"/>
                    <a:pt x="15836" y="694"/>
                  </a:cubicBezTo>
                  <a:cubicBezTo>
                    <a:pt x="15429" y="273"/>
                    <a:pt x="14750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824;p77">
              <a:extLst>
                <a:ext uri="{FF2B5EF4-FFF2-40B4-BE49-F238E27FC236}">
                  <a16:creationId xmlns:a16="http://schemas.microsoft.com/office/drawing/2014/main" id="{6B603182-F380-14DB-6D02-62471DEF35B6}"/>
                </a:ext>
              </a:extLst>
            </p:cNvPr>
            <p:cNvSpPr/>
            <p:nvPr/>
          </p:nvSpPr>
          <p:spPr>
            <a:xfrm>
              <a:off x="6478378" y="3210799"/>
              <a:ext cx="56387" cy="140967"/>
            </a:xfrm>
            <a:custGeom>
              <a:avLst/>
              <a:gdLst/>
              <a:ahLst/>
              <a:cxnLst/>
              <a:rect l="l" t="t" r="r" b="b"/>
              <a:pathLst>
                <a:path w="2128" h="5320" extrusionOk="0">
                  <a:moveTo>
                    <a:pt x="0" y="1"/>
                  </a:moveTo>
                  <a:cubicBezTo>
                    <a:pt x="0" y="122"/>
                    <a:pt x="0" y="274"/>
                    <a:pt x="0" y="396"/>
                  </a:cubicBezTo>
                  <a:cubicBezTo>
                    <a:pt x="669" y="973"/>
                    <a:pt x="1550" y="1946"/>
                    <a:pt x="1702" y="3040"/>
                  </a:cubicBezTo>
                  <a:cubicBezTo>
                    <a:pt x="1824" y="3800"/>
                    <a:pt x="1581" y="4499"/>
                    <a:pt x="1003" y="5137"/>
                  </a:cubicBezTo>
                  <a:cubicBezTo>
                    <a:pt x="1003" y="5168"/>
                    <a:pt x="1003" y="5168"/>
                    <a:pt x="1003" y="5168"/>
                  </a:cubicBezTo>
                  <a:cubicBezTo>
                    <a:pt x="1064" y="5229"/>
                    <a:pt x="1186" y="5259"/>
                    <a:pt x="1277" y="5320"/>
                  </a:cubicBezTo>
                  <a:cubicBezTo>
                    <a:pt x="1885" y="4590"/>
                    <a:pt x="2128" y="3830"/>
                    <a:pt x="2006" y="3010"/>
                  </a:cubicBezTo>
                  <a:cubicBezTo>
                    <a:pt x="1824" y="1703"/>
                    <a:pt x="730" y="6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825;p77">
              <a:extLst>
                <a:ext uri="{FF2B5EF4-FFF2-40B4-BE49-F238E27FC236}">
                  <a16:creationId xmlns:a16="http://schemas.microsoft.com/office/drawing/2014/main" id="{A7E64ECD-0FC5-01A6-0B59-E26F509691E1}"/>
                </a:ext>
              </a:extLst>
            </p:cNvPr>
            <p:cNvSpPr/>
            <p:nvPr/>
          </p:nvSpPr>
          <p:spPr>
            <a:xfrm>
              <a:off x="6228692" y="1392646"/>
              <a:ext cx="507427" cy="331404"/>
            </a:xfrm>
            <a:custGeom>
              <a:avLst/>
              <a:gdLst/>
              <a:ahLst/>
              <a:cxnLst/>
              <a:rect l="l" t="t" r="r" b="b"/>
              <a:pathLst>
                <a:path w="19150" h="12507" extrusionOk="0">
                  <a:moveTo>
                    <a:pt x="4152" y="1"/>
                  </a:moveTo>
                  <a:cubicBezTo>
                    <a:pt x="2897" y="1"/>
                    <a:pt x="3922" y="3813"/>
                    <a:pt x="3922" y="3813"/>
                  </a:cubicBezTo>
                  <a:cubicBezTo>
                    <a:pt x="3922" y="3813"/>
                    <a:pt x="2815" y="2397"/>
                    <a:pt x="1754" y="2397"/>
                  </a:cubicBezTo>
                  <a:cubicBezTo>
                    <a:pt x="1571" y="2397"/>
                    <a:pt x="1390" y="2439"/>
                    <a:pt x="1216" y="2537"/>
                  </a:cubicBezTo>
                  <a:cubicBezTo>
                    <a:pt x="1" y="3236"/>
                    <a:pt x="2098" y="6670"/>
                    <a:pt x="2098" y="6670"/>
                  </a:cubicBezTo>
                  <a:cubicBezTo>
                    <a:pt x="2098" y="6670"/>
                    <a:pt x="2031" y="6664"/>
                    <a:pt x="1923" y="6664"/>
                  </a:cubicBezTo>
                  <a:cubicBezTo>
                    <a:pt x="1474" y="6664"/>
                    <a:pt x="322" y="6782"/>
                    <a:pt x="396" y="8008"/>
                  </a:cubicBezTo>
                  <a:cubicBezTo>
                    <a:pt x="517" y="9649"/>
                    <a:pt x="4833" y="10561"/>
                    <a:pt x="4833" y="10561"/>
                  </a:cubicBezTo>
                  <a:lnTo>
                    <a:pt x="17326" y="12506"/>
                  </a:lnTo>
                  <a:cubicBezTo>
                    <a:pt x="17326" y="12506"/>
                    <a:pt x="18390" y="9528"/>
                    <a:pt x="18785" y="8038"/>
                  </a:cubicBezTo>
                  <a:cubicBezTo>
                    <a:pt x="19150" y="6518"/>
                    <a:pt x="17934" y="5576"/>
                    <a:pt x="17934" y="5576"/>
                  </a:cubicBezTo>
                  <a:cubicBezTo>
                    <a:pt x="17934" y="5576"/>
                    <a:pt x="18633" y="4178"/>
                    <a:pt x="17843" y="3783"/>
                  </a:cubicBezTo>
                  <a:cubicBezTo>
                    <a:pt x="17652" y="3680"/>
                    <a:pt x="17442" y="3641"/>
                    <a:pt x="17233" y="3641"/>
                  </a:cubicBezTo>
                  <a:cubicBezTo>
                    <a:pt x="16575" y="3641"/>
                    <a:pt x="15928" y="4026"/>
                    <a:pt x="15928" y="4026"/>
                  </a:cubicBezTo>
                  <a:cubicBezTo>
                    <a:pt x="15928" y="4026"/>
                    <a:pt x="15502" y="2202"/>
                    <a:pt x="13587" y="1655"/>
                  </a:cubicBezTo>
                  <a:cubicBezTo>
                    <a:pt x="13042" y="1487"/>
                    <a:pt x="12415" y="1420"/>
                    <a:pt x="11760" y="1420"/>
                  </a:cubicBezTo>
                  <a:cubicBezTo>
                    <a:pt x="9093" y="1420"/>
                    <a:pt x="5958" y="2537"/>
                    <a:pt x="5958" y="2537"/>
                  </a:cubicBezTo>
                  <a:cubicBezTo>
                    <a:pt x="5958" y="2537"/>
                    <a:pt x="5776" y="318"/>
                    <a:pt x="4286" y="14"/>
                  </a:cubicBezTo>
                  <a:cubicBezTo>
                    <a:pt x="4239" y="5"/>
                    <a:pt x="4194" y="1"/>
                    <a:pt x="4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826;p77">
              <a:extLst>
                <a:ext uri="{FF2B5EF4-FFF2-40B4-BE49-F238E27FC236}">
                  <a16:creationId xmlns:a16="http://schemas.microsoft.com/office/drawing/2014/main" id="{17245912-99DC-8011-7D6F-FEC23C0F6B0F}"/>
                </a:ext>
              </a:extLst>
            </p:cNvPr>
            <p:cNvSpPr/>
            <p:nvPr/>
          </p:nvSpPr>
          <p:spPr>
            <a:xfrm>
              <a:off x="6517832" y="1816633"/>
              <a:ext cx="219108" cy="243592"/>
            </a:xfrm>
            <a:custGeom>
              <a:avLst/>
              <a:gdLst/>
              <a:ahLst/>
              <a:cxnLst/>
              <a:rect l="l" t="t" r="r" b="b"/>
              <a:pathLst>
                <a:path w="8269" h="9193" extrusionOk="0">
                  <a:moveTo>
                    <a:pt x="6809" y="1"/>
                  </a:moveTo>
                  <a:lnTo>
                    <a:pt x="821" y="5776"/>
                  </a:lnTo>
                  <a:lnTo>
                    <a:pt x="1" y="6536"/>
                  </a:lnTo>
                  <a:lnTo>
                    <a:pt x="426" y="8512"/>
                  </a:lnTo>
                  <a:cubicBezTo>
                    <a:pt x="669" y="8664"/>
                    <a:pt x="943" y="8785"/>
                    <a:pt x="1216" y="8876"/>
                  </a:cubicBezTo>
                  <a:cubicBezTo>
                    <a:pt x="1865" y="9099"/>
                    <a:pt x="2493" y="9192"/>
                    <a:pt x="3090" y="9192"/>
                  </a:cubicBezTo>
                  <a:cubicBezTo>
                    <a:pt x="6073" y="9192"/>
                    <a:pt x="8268" y="6870"/>
                    <a:pt x="8268" y="6870"/>
                  </a:cubicBezTo>
                  <a:lnTo>
                    <a:pt x="680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827;p77">
              <a:extLst>
                <a:ext uri="{FF2B5EF4-FFF2-40B4-BE49-F238E27FC236}">
                  <a16:creationId xmlns:a16="http://schemas.microsoft.com/office/drawing/2014/main" id="{BEB20D28-4077-FA17-4942-991477FCF209}"/>
                </a:ext>
              </a:extLst>
            </p:cNvPr>
            <p:cNvSpPr/>
            <p:nvPr/>
          </p:nvSpPr>
          <p:spPr>
            <a:xfrm>
              <a:off x="6292312" y="1564562"/>
              <a:ext cx="134528" cy="161900"/>
            </a:xfrm>
            <a:custGeom>
              <a:avLst/>
              <a:gdLst/>
              <a:ahLst/>
              <a:cxnLst/>
              <a:rect l="l" t="t" r="r" b="b"/>
              <a:pathLst>
                <a:path w="5077" h="6110" extrusionOk="0">
                  <a:moveTo>
                    <a:pt x="4682" y="0"/>
                  </a:moveTo>
                  <a:cubicBezTo>
                    <a:pt x="4682" y="0"/>
                    <a:pt x="1" y="1459"/>
                    <a:pt x="2767" y="6110"/>
                  </a:cubicBezTo>
                  <a:cubicBezTo>
                    <a:pt x="2767" y="6110"/>
                    <a:pt x="5077" y="1307"/>
                    <a:pt x="46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828;p77">
              <a:extLst>
                <a:ext uri="{FF2B5EF4-FFF2-40B4-BE49-F238E27FC236}">
                  <a16:creationId xmlns:a16="http://schemas.microsoft.com/office/drawing/2014/main" id="{C0E71E29-C1B8-94A9-2FA6-0155BEEF8DEC}"/>
                </a:ext>
              </a:extLst>
            </p:cNvPr>
            <p:cNvSpPr/>
            <p:nvPr/>
          </p:nvSpPr>
          <p:spPr>
            <a:xfrm>
              <a:off x="6348222" y="1760458"/>
              <a:ext cx="69768" cy="110839"/>
            </a:xfrm>
            <a:custGeom>
              <a:avLst/>
              <a:gdLst/>
              <a:ahLst/>
              <a:cxnLst/>
              <a:rect l="l" t="t" r="r" b="b"/>
              <a:pathLst>
                <a:path w="2633" h="4183" extrusionOk="0">
                  <a:moveTo>
                    <a:pt x="1082" y="1"/>
                  </a:moveTo>
                  <a:cubicBezTo>
                    <a:pt x="757" y="1"/>
                    <a:pt x="440" y="180"/>
                    <a:pt x="292" y="783"/>
                  </a:cubicBezTo>
                  <a:cubicBezTo>
                    <a:pt x="0" y="2056"/>
                    <a:pt x="749" y="4183"/>
                    <a:pt x="2033" y="4183"/>
                  </a:cubicBezTo>
                  <a:cubicBezTo>
                    <a:pt x="2222" y="4183"/>
                    <a:pt x="2422" y="4137"/>
                    <a:pt x="2632" y="4036"/>
                  </a:cubicBezTo>
                  <a:lnTo>
                    <a:pt x="2055" y="388"/>
                  </a:lnTo>
                  <a:cubicBezTo>
                    <a:pt x="2055" y="388"/>
                    <a:pt x="1560" y="1"/>
                    <a:pt x="10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829;p77">
              <a:extLst>
                <a:ext uri="{FF2B5EF4-FFF2-40B4-BE49-F238E27FC236}">
                  <a16:creationId xmlns:a16="http://schemas.microsoft.com/office/drawing/2014/main" id="{6BB400C3-B368-84C2-22B4-1FAA9AE93CE9}"/>
                </a:ext>
              </a:extLst>
            </p:cNvPr>
            <p:cNvSpPr/>
            <p:nvPr/>
          </p:nvSpPr>
          <p:spPr>
            <a:xfrm>
              <a:off x="6665212" y="1696360"/>
              <a:ext cx="103950" cy="133839"/>
            </a:xfrm>
            <a:custGeom>
              <a:avLst/>
              <a:gdLst/>
              <a:ahLst/>
              <a:cxnLst/>
              <a:rect l="l" t="t" r="r" b="b"/>
              <a:pathLst>
                <a:path w="3923" h="5051" extrusionOk="0">
                  <a:moveTo>
                    <a:pt x="1752" y="0"/>
                  </a:moveTo>
                  <a:cubicBezTo>
                    <a:pt x="711" y="0"/>
                    <a:pt x="1" y="1531"/>
                    <a:pt x="1" y="1531"/>
                  </a:cubicBezTo>
                  <a:lnTo>
                    <a:pt x="730" y="4935"/>
                  </a:lnTo>
                  <a:cubicBezTo>
                    <a:pt x="936" y="5014"/>
                    <a:pt x="1132" y="5050"/>
                    <a:pt x="1317" y="5050"/>
                  </a:cubicBezTo>
                  <a:cubicBezTo>
                    <a:pt x="3132" y="5050"/>
                    <a:pt x="3922" y="1570"/>
                    <a:pt x="2737" y="467"/>
                  </a:cubicBezTo>
                  <a:cubicBezTo>
                    <a:pt x="2387" y="131"/>
                    <a:pt x="2055" y="0"/>
                    <a:pt x="175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830;p77">
              <a:extLst>
                <a:ext uri="{FF2B5EF4-FFF2-40B4-BE49-F238E27FC236}">
                  <a16:creationId xmlns:a16="http://schemas.microsoft.com/office/drawing/2014/main" id="{8F1AF285-4F26-C0FA-E5DC-0A00333A9475}"/>
                </a:ext>
              </a:extLst>
            </p:cNvPr>
            <p:cNvSpPr/>
            <p:nvPr/>
          </p:nvSpPr>
          <p:spPr>
            <a:xfrm>
              <a:off x="5965333" y="3125238"/>
              <a:ext cx="1352300" cy="1199462"/>
            </a:xfrm>
            <a:custGeom>
              <a:avLst/>
              <a:gdLst/>
              <a:ahLst/>
              <a:cxnLst/>
              <a:rect l="l" t="t" r="r" b="b"/>
              <a:pathLst>
                <a:path w="51035" h="45267" extrusionOk="0">
                  <a:moveTo>
                    <a:pt x="41656" y="1"/>
                  </a:moveTo>
                  <a:cubicBezTo>
                    <a:pt x="37305" y="1"/>
                    <a:pt x="32155" y="859"/>
                    <a:pt x="32039" y="859"/>
                  </a:cubicBezTo>
                  <a:cubicBezTo>
                    <a:pt x="32038" y="859"/>
                    <a:pt x="32037" y="859"/>
                    <a:pt x="32037" y="859"/>
                  </a:cubicBezTo>
                  <a:cubicBezTo>
                    <a:pt x="18633" y="2166"/>
                    <a:pt x="10851" y="2257"/>
                    <a:pt x="5411" y="5600"/>
                  </a:cubicBezTo>
                  <a:cubicBezTo>
                    <a:pt x="0" y="8944"/>
                    <a:pt x="1398" y="45267"/>
                    <a:pt x="1398" y="45267"/>
                  </a:cubicBezTo>
                  <a:lnTo>
                    <a:pt x="10243" y="44598"/>
                  </a:lnTo>
                  <a:cubicBezTo>
                    <a:pt x="10243" y="44598"/>
                    <a:pt x="12098" y="34172"/>
                    <a:pt x="12645" y="29978"/>
                  </a:cubicBezTo>
                  <a:cubicBezTo>
                    <a:pt x="13161" y="25783"/>
                    <a:pt x="13435" y="15874"/>
                    <a:pt x="13435" y="15874"/>
                  </a:cubicBezTo>
                  <a:cubicBezTo>
                    <a:pt x="13435" y="15874"/>
                    <a:pt x="18754" y="16938"/>
                    <a:pt x="30001" y="16938"/>
                  </a:cubicBezTo>
                  <a:cubicBezTo>
                    <a:pt x="51034" y="16938"/>
                    <a:pt x="46992" y="950"/>
                    <a:pt x="46992" y="950"/>
                  </a:cubicBezTo>
                  <a:cubicBezTo>
                    <a:pt x="45987" y="235"/>
                    <a:pt x="43931" y="1"/>
                    <a:pt x="4165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831;p77">
              <a:extLst>
                <a:ext uri="{FF2B5EF4-FFF2-40B4-BE49-F238E27FC236}">
                  <a16:creationId xmlns:a16="http://schemas.microsoft.com/office/drawing/2014/main" id="{42555CFA-87DF-07A5-935F-A1DEC1A0B04C}"/>
                </a:ext>
              </a:extLst>
            </p:cNvPr>
            <p:cNvSpPr/>
            <p:nvPr/>
          </p:nvSpPr>
          <p:spPr>
            <a:xfrm>
              <a:off x="5945195" y="3179399"/>
              <a:ext cx="707987" cy="92635"/>
            </a:xfrm>
            <a:custGeom>
              <a:avLst/>
              <a:gdLst/>
              <a:ahLst/>
              <a:cxnLst/>
              <a:rect l="l" t="t" r="r" b="b"/>
              <a:pathLst>
                <a:path w="26719" h="3496" extrusionOk="0">
                  <a:moveTo>
                    <a:pt x="91" y="0"/>
                  </a:moveTo>
                  <a:cubicBezTo>
                    <a:pt x="31" y="0"/>
                    <a:pt x="0" y="61"/>
                    <a:pt x="0" y="122"/>
                  </a:cubicBezTo>
                  <a:lnTo>
                    <a:pt x="0" y="3374"/>
                  </a:lnTo>
                  <a:cubicBezTo>
                    <a:pt x="0" y="3435"/>
                    <a:pt x="31" y="3496"/>
                    <a:pt x="91" y="3496"/>
                  </a:cubicBezTo>
                  <a:lnTo>
                    <a:pt x="26596" y="3496"/>
                  </a:lnTo>
                  <a:cubicBezTo>
                    <a:pt x="26657" y="3496"/>
                    <a:pt x="26718" y="3435"/>
                    <a:pt x="26718" y="3374"/>
                  </a:cubicBezTo>
                  <a:lnTo>
                    <a:pt x="26718" y="122"/>
                  </a:lnTo>
                  <a:cubicBezTo>
                    <a:pt x="26718" y="61"/>
                    <a:pt x="26657" y="0"/>
                    <a:pt x="265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832;p77">
              <a:extLst>
                <a:ext uri="{FF2B5EF4-FFF2-40B4-BE49-F238E27FC236}">
                  <a16:creationId xmlns:a16="http://schemas.microsoft.com/office/drawing/2014/main" id="{9BA8B188-229F-B78F-71E5-1D03EA6A6E3A}"/>
                </a:ext>
              </a:extLst>
            </p:cNvPr>
            <p:cNvSpPr/>
            <p:nvPr/>
          </p:nvSpPr>
          <p:spPr>
            <a:xfrm>
              <a:off x="5673755" y="2671972"/>
              <a:ext cx="575897" cy="600062"/>
            </a:xfrm>
            <a:custGeom>
              <a:avLst/>
              <a:gdLst/>
              <a:ahLst/>
              <a:cxnLst/>
              <a:rect l="l" t="t" r="r" b="b"/>
              <a:pathLst>
                <a:path w="21734" h="22646" extrusionOk="0">
                  <a:moveTo>
                    <a:pt x="2037" y="1"/>
                  </a:moveTo>
                  <a:cubicBezTo>
                    <a:pt x="852" y="1"/>
                    <a:pt x="1" y="1126"/>
                    <a:pt x="305" y="2250"/>
                  </a:cubicBezTo>
                  <a:lnTo>
                    <a:pt x="5290" y="20974"/>
                  </a:lnTo>
                  <a:cubicBezTo>
                    <a:pt x="5563" y="21947"/>
                    <a:pt x="6445" y="22646"/>
                    <a:pt x="7448" y="22646"/>
                  </a:cubicBezTo>
                  <a:lnTo>
                    <a:pt x="7448" y="22615"/>
                  </a:lnTo>
                  <a:lnTo>
                    <a:pt x="21734" y="22615"/>
                  </a:lnTo>
                  <a:lnTo>
                    <a:pt x="15746" y="1308"/>
                  </a:lnTo>
                  <a:cubicBezTo>
                    <a:pt x="15533" y="518"/>
                    <a:pt x="14804" y="1"/>
                    <a:pt x="1401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833;p77">
              <a:extLst>
                <a:ext uri="{FF2B5EF4-FFF2-40B4-BE49-F238E27FC236}">
                  <a16:creationId xmlns:a16="http://schemas.microsoft.com/office/drawing/2014/main" id="{7B0F6B04-FE2E-FB8F-3E45-99E14D7AE10A}"/>
                </a:ext>
              </a:extLst>
            </p:cNvPr>
            <p:cNvSpPr/>
            <p:nvPr/>
          </p:nvSpPr>
          <p:spPr>
            <a:xfrm>
              <a:off x="6045064" y="2671972"/>
              <a:ext cx="239219" cy="595240"/>
            </a:xfrm>
            <a:custGeom>
              <a:avLst/>
              <a:gdLst/>
              <a:ahLst/>
              <a:cxnLst/>
              <a:rect l="l" t="t" r="r" b="b"/>
              <a:pathLst>
                <a:path w="9028" h="22464" extrusionOk="0">
                  <a:moveTo>
                    <a:pt x="0" y="1"/>
                  </a:moveTo>
                  <a:cubicBezTo>
                    <a:pt x="791" y="1"/>
                    <a:pt x="1520" y="548"/>
                    <a:pt x="1733" y="1308"/>
                  </a:cubicBezTo>
                  <a:lnTo>
                    <a:pt x="7660" y="22463"/>
                  </a:lnTo>
                  <a:lnTo>
                    <a:pt x="9028" y="22463"/>
                  </a:lnTo>
                  <a:lnTo>
                    <a:pt x="3101" y="1308"/>
                  </a:lnTo>
                  <a:cubicBezTo>
                    <a:pt x="2888" y="548"/>
                    <a:pt x="2189" y="1"/>
                    <a:pt x="136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834;p77">
              <a:extLst>
                <a:ext uri="{FF2B5EF4-FFF2-40B4-BE49-F238E27FC236}">
                  <a16:creationId xmlns:a16="http://schemas.microsoft.com/office/drawing/2014/main" id="{98463919-ACA7-256B-48F3-3C133079C187}"/>
                </a:ext>
              </a:extLst>
            </p:cNvPr>
            <p:cNvSpPr/>
            <p:nvPr/>
          </p:nvSpPr>
          <p:spPr>
            <a:xfrm>
              <a:off x="6353521" y="1530698"/>
              <a:ext cx="352814" cy="458619"/>
            </a:xfrm>
            <a:custGeom>
              <a:avLst/>
              <a:gdLst/>
              <a:ahLst/>
              <a:cxnLst/>
              <a:rect l="l" t="t" r="r" b="b"/>
              <a:pathLst>
                <a:path w="13315" h="17308" extrusionOk="0">
                  <a:moveTo>
                    <a:pt x="7565" y="1"/>
                  </a:moveTo>
                  <a:cubicBezTo>
                    <a:pt x="7536" y="1"/>
                    <a:pt x="7507" y="1"/>
                    <a:pt x="7478" y="1"/>
                  </a:cubicBezTo>
                  <a:cubicBezTo>
                    <a:pt x="4378" y="62"/>
                    <a:pt x="1673" y="1156"/>
                    <a:pt x="578" y="3011"/>
                  </a:cubicBezTo>
                  <a:cubicBezTo>
                    <a:pt x="183" y="3679"/>
                    <a:pt x="1" y="4470"/>
                    <a:pt x="92" y="5351"/>
                  </a:cubicBezTo>
                  <a:lnTo>
                    <a:pt x="882" y="9698"/>
                  </a:lnTo>
                  <a:lnTo>
                    <a:pt x="1065" y="10731"/>
                  </a:lnTo>
                  <a:lnTo>
                    <a:pt x="1642" y="13983"/>
                  </a:lnTo>
                  <a:cubicBezTo>
                    <a:pt x="1642" y="13983"/>
                    <a:pt x="2356" y="17307"/>
                    <a:pt x="5601" y="17307"/>
                  </a:cubicBezTo>
                  <a:cubicBezTo>
                    <a:pt x="5962" y="17307"/>
                    <a:pt x="6354" y="17266"/>
                    <a:pt x="6779" y="17175"/>
                  </a:cubicBezTo>
                  <a:cubicBezTo>
                    <a:pt x="11004" y="16293"/>
                    <a:pt x="13193" y="12342"/>
                    <a:pt x="13314" y="12160"/>
                  </a:cubicBezTo>
                  <a:lnTo>
                    <a:pt x="13162" y="11278"/>
                  </a:lnTo>
                  <a:lnTo>
                    <a:pt x="12463" y="6780"/>
                  </a:lnTo>
                  <a:lnTo>
                    <a:pt x="12098" y="4348"/>
                  </a:lnTo>
                  <a:cubicBezTo>
                    <a:pt x="12098" y="4348"/>
                    <a:pt x="11739" y="1"/>
                    <a:pt x="75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835;p77">
              <a:extLst>
                <a:ext uri="{FF2B5EF4-FFF2-40B4-BE49-F238E27FC236}">
                  <a16:creationId xmlns:a16="http://schemas.microsoft.com/office/drawing/2014/main" id="{DAEE4DB4-4ED4-E95D-83E6-3CF79745B717}"/>
                </a:ext>
              </a:extLst>
            </p:cNvPr>
            <p:cNvSpPr/>
            <p:nvPr/>
          </p:nvSpPr>
          <p:spPr>
            <a:xfrm>
              <a:off x="6244007" y="3069858"/>
              <a:ext cx="255330" cy="153050"/>
            </a:xfrm>
            <a:custGeom>
              <a:avLst/>
              <a:gdLst/>
              <a:ahLst/>
              <a:cxnLst/>
              <a:rect l="l" t="t" r="r" b="b"/>
              <a:pathLst>
                <a:path w="9636" h="5776" extrusionOk="0">
                  <a:moveTo>
                    <a:pt x="7173" y="0"/>
                  </a:moveTo>
                  <a:cubicBezTo>
                    <a:pt x="7173" y="0"/>
                    <a:pt x="1733" y="365"/>
                    <a:pt x="0" y="2006"/>
                  </a:cubicBezTo>
                  <a:lnTo>
                    <a:pt x="1064" y="5776"/>
                  </a:lnTo>
                  <a:cubicBezTo>
                    <a:pt x="1064" y="5776"/>
                    <a:pt x="3976" y="4578"/>
                    <a:pt x="5036" y="4578"/>
                  </a:cubicBezTo>
                  <a:cubicBezTo>
                    <a:pt x="5096" y="4578"/>
                    <a:pt x="5150" y="4582"/>
                    <a:pt x="5198" y="4590"/>
                  </a:cubicBezTo>
                  <a:cubicBezTo>
                    <a:pt x="5900" y="4684"/>
                    <a:pt x="6386" y="5571"/>
                    <a:pt x="7933" y="5571"/>
                  </a:cubicBezTo>
                  <a:cubicBezTo>
                    <a:pt x="8395" y="5571"/>
                    <a:pt x="8951" y="5492"/>
                    <a:pt x="9635" y="5289"/>
                  </a:cubicBezTo>
                  <a:lnTo>
                    <a:pt x="717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836;p77">
              <a:extLst>
                <a:ext uri="{FF2B5EF4-FFF2-40B4-BE49-F238E27FC236}">
                  <a16:creationId xmlns:a16="http://schemas.microsoft.com/office/drawing/2014/main" id="{913D10CD-4BB2-BC03-3701-57C355F2BA6C}"/>
                </a:ext>
              </a:extLst>
            </p:cNvPr>
            <p:cNvSpPr/>
            <p:nvPr/>
          </p:nvSpPr>
          <p:spPr>
            <a:xfrm>
              <a:off x="6372865" y="2114517"/>
              <a:ext cx="807034" cy="1105873"/>
            </a:xfrm>
            <a:custGeom>
              <a:avLst/>
              <a:gdLst/>
              <a:ahLst/>
              <a:cxnLst/>
              <a:rect l="l" t="t" r="r" b="b"/>
              <a:pathLst>
                <a:path w="30457" h="41735" extrusionOk="0">
                  <a:moveTo>
                    <a:pt x="23826" y="0"/>
                  </a:moveTo>
                  <a:cubicBezTo>
                    <a:pt x="23134" y="0"/>
                    <a:pt x="22431" y="148"/>
                    <a:pt x="21764" y="461"/>
                  </a:cubicBezTo>
                  <a:cubicBezTo>
                    <a:pt x="19393" y="1616"/>
                    <a:pt x="18390" y="4473"/>
                    <a:pt x="19514" y="6875"/>
                  </a:cubicBezTo>
                  <a:lnTo>
                    <a:pt x="19545" y="6875"/>
                  </a:lnTo>
                  <a:lnTo>
                    <a:pt x="19545" y="6905"/>
                  </a:lnTo>
                  <a:lnTo>
                    <a:pt x="19575" y="6966"/>
                  </a:lnTo>
                  <a:lnTo>
                    <a:pt x="19606" y="7118"/>
                  </a:lnTo>
                  <a:lnTo>
                    <a:pt x="19727" y="7391"/>
                  </a:lnTo>
                  <a:cubicBezTo>
                    <a:pt x="19788" y="7604"/>
                    <a:pt x="19849" y="7817"/>
                    <a:pt x="19910" y="7999"/>
                  </a:cubicBezTo>
                  <a:cubicBezTo>
                    <a:pt x="20031" y="8425"/>
                    <a:pt x="20153" y="8850"/>
                    <a:pt x="20274" y="9276"/>
                  </a:cubicBezTo>
                  <a:cubicBezTo>
                    <a:pt x="20517" y="10097"/>
                    <a:pt x="20761" y="10948"/>
                    <a:pt x="20943" y="11799"/>
                  </a:cubicBezTo>
                  <a:cubicBezTo>
                    <a:pt x="21338" y="13501"/>
                    <a:pt x="21612" y="15203"/>
                    <a:pt x="21764" y="16875"/>
                  </a:cubicBezTo>
                  <a:cubicBezTo>
                    <a:pt x="21916" y="18516"/>
                    <a:pt x="21885" y="20127"/>
                    <a:pt x="21672" y="21525"/>
                  </a:cubicBezTo>
                  <a:cubicBezTo>
                    <a:pt x="21551" y="22224"/>
                    <a:pt x="21399" y="22863"/>
                    <a:pt x="21186" y="23410"/>
                  </a:cubicBezTo>
                  <a:cubicBezTo>
                    <a:pt x="21065" y="23683"/>
                    <a:pt x="20943" y="23896"/>
                    <a:pt x="20821" y="24139"/>
                  </a:cubicBezTo>
                  <a:cubicBezTo>
                    <a:pt x="20700" y="24352"/>
                    <a:pt x="20487" y="24626"/>
                    <a:pt x="20274" y="24899"/>
                  </a:cubicBezTo>
                  <a:cubicBezTo>
                    <a:pt x="19849" y="25446"/>
                    <a:pt x="19302" y="25993"/>
                    <a:pt x="18724" y="26541"/>
                  </a:cubicBezTo>
                  <a:cubicBezTo>
                    <a:pt x="18420" y="26814"/>
                    <a:pt x="18086" y="27057"/>
                    <a:pt x="17751" y="27331"/>
                  </a:cubicBezTo>
                  <a:cubicBezTo>
                    <a:pt x="17447" y="27604"/>
                    <a:pt x="17083" y="27848"/>
                    <a:pt x="16748" y="28121"/>
                  </a:cubicBezTo>
                  <a:cubicBezTo>
                    <a:pt x="15350" y="29155"/>
                    <a:pt x="13830" y="30097"/>
                    <a:pt x="12250" y="31009"/>
                  </a:cubicBezTo>
                  <a:cubicBezTo>
                    <a:pt x="10669" y="31890"/>
                    <a:pt x="9028" y="32741"/>
                    <a:pt x="7386" y="33562"/>
                  </a:cubicBezTo>
                  <a:cubicBezTo>
                    <a:pt x="6535" y="33957"/>
                    <a:pt x="5684" y="34352"/>
                    <a:pt x="4864" y="34717"/>
                  </a:cubicBezTo>
                  <a:cubicBezTo>
                    <a:pt x="4438" y="34899"/>
                    <a:pt x="4013" y="35082"/>
                    <a:pt x="3587" y="35264"/>
                  </a:cubicBezTo>
                  <a:lnTo>
                    <a:pt x="2949" y="35538"/>
                  </a:lnTo>
                  <a:lnTo>
                    <a:pt x="2341" y="35781"/>
                  </a:lnTo>
                  <a:lnTo>
                    <a:pt x="2250" y="35842"/>
                  </a:lnTo>
                  <a:cubicBezTo>
                    <a:pt x="791" y="36449"/>
                    <a:pt x="0" y="38060"/>
                    <a:pt x="487" y="39611"/>
                  </a:cubicBezTo>
                  <a:cubicBezTo>
                    <a:pt x="903" y="40909"/>
                    <a:pt x="2110" y="41734"/>
                    <a:pt x="3407" y="41734"/>
                  </a:cubicBezTo>
                  <a:cubicBezTo>
                    <a:pt x="3718" y="41734"/>
                    <a:pt x="4035" y="41686"/>
                    <a:pt x="4347" y="41586"/>
                  </a:cubicBezTo>
                  <a:lnTo>
                    <a:pt x="5076" y="41343"/>
                  </a:lnTo>
                  <a:lnTo>
                    <a:pt x="5806" y="41100"/>
                  </a:lnTo>
                  <a:cubicBezTo>
                    <a:pt x="6262" y="40948"/>
                    <a:pt x="6748" y="40766"/>
                    <a:pt x="7204" y="40614"/>
                  </a:cubicBezTo>
                  <a:cubicBezTo>
                    <a:pt x="8146" y="40279"/>
                    <a:pt x="9058" y="39915"/>
                    <a:pt x="10001" y="39550"/>
                  </a:cubicBezTo>
                  <a:cubicBezTo>
                    <a:pt x="11824" y="38851"/>
                    <a:pt x="13678" y="38060"/>
                    <a:pt x="15502" y="37179"/>
                  </a:cubicBezTo>
                  <a:cubicBezTo>
                    <a:pt x="17326" y="36328"/>
                    <a:pt x="19119" y="35355"/>
                    <a:pt x="20913" y="34261"/>
                  </a:cubicBezTo>
                  <a:cubicBezTo>
                    <a:pt x="21794" y="33683"/>
                    <a:pt x="22676" y="33076"/>
                    <a:pt x="23557" y="32407"/>
                  </a:cubicBezTo>
                  <a:cubicBezTo>
                    <a:pt x="24438" y="31738"/>
                    <a:pt x="25320" y="30978"/>
                    <a:pt x="26141" y="30097"/>
                  </a:cubicBezTo>
                  <a:cubicBezTo>
                    <a:pt x="26566" y="29641"/>
                    <a:pt x="26992" y="29155"/>
                    <a:pt x="27387" y="28607"/>
                  </a:cubicBezTo>
                  <a:cubicBezTo>
                    <a:pt x="27812" y="28030"/>
                    <a:pt x="28147" y="27452"/>
                    <a:pt x="28451" y="26844"/>
                  </a:cubicBezTo>
                  <a:cubicBezTo>
                    <a:pt x="29059" y="25629"/>
                    <a:pt x="29454" y="24443"/>
                    <a:pt x="29758" y="23258"/>
                  </a:cubicBezTo>
                  <a:cubicBezTo>
                    <a:pt x="30031" y="22072"/>
                    <a:pt x="30214" y="20917"/>
                    <a:pt x="30305" y="19793"/>
                  </a:cubicBezTo>
                  <a:cubicBezTo>
                    <a:pt x="30426" y="18668"/>
                    <a:pt x="30457" y="17574"/>
                    <a:pt x="30426" y="16480"/>
                  </a:cubicBezTo>
                  <a:cubicBezTo>
                    <a:pt x="30426" y="14322"/>
                    <a:pt x="30214" y="12194"/>
                    <a:pt x="29910" y="10127"/>
                  </a:cubicBezTo>
                  <a:cubicBezTo>
                    <a:pt x="29727" y="9093"/>
                    <a:pt x="29545" y="8090"/>
                    <a:pt x="29332" y="7057"/>
                  </a:cubicBezTo>
                  <a:cubicBezTo>
                    <a:pt x="29241" y="6540"/>
                    <a:pt x="29119" y="6054"/>
                    <a:pt x="28998" y="5537"/>
                  </a:cubicBezTo>
                  <a:cubicBezTo>
                    <a:pt x="28937" y="5264"/>
                    <a:pt x="28876" y="5020"/>
                    <a:pt x="28815" y="4747"/>
                  </a:cubicBezTo>
                  <a:lnTo>
                    <a:pt x="28724" y="4352"/>
                  </a:lnTo>
                  <a:lnTo>
                    <a:pt x="28663" y="4169"/>
                  </a:lnTo>
                  <a:lnTo>
                    <a:pt x="28633" y="4048"/>
                  </a:lnTo>
                  <a:lnTo>
                    <a:pt x="28603" y="3926"/>
                  </a:lnTo>
                  <a:lnTo>
                    <a:pt x="28451" y="3409"/>
                  </a:lnTo>
                  <a:cubicBezTo>
                    <a:pt x="28360" y="3197"/>
                    <a:pt x="28268" y="2954"/>
                    <a:pt x="28177" y="2710"/>
                  </a:cubicBezTo>
                  <a:cubicBezTo>
                    <a:pt x="27343" y="999"/>
                    <a:pt x="25622" y="0"/>
                    <a:pt x="2382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837;p77">
              <a:extLst>
                <a:ext uri="{FF2B5EF4-FFF2-40B4-BE49-F238E27FC236}">
                  <a16:creationId xmlns:a16="http://schemas.microsoft.com/office/drawing/2014/main" id="{D460BE36-DA83-C931-CE4A-1D6FD741412D}"/>
                </a:ext>
              </a:extLst>
            </p:cNvPr>
            <p:cNvSpPr/>
            <p:nvPr/>
          </p:nvSpPr>
          <p:spPr>
            <a:xfrm>
              <a:off x="6844017" y="2045227"/>
              <a:ext cx="358432" cy="502764"/>
            </a:xfrm>
            <a:custGeom>
              <a:avLst/>
              <a:gdLst/>
              <a:ahLst/>
              <a:cxnLst/>
              <a:rect l="l" t="t" r="r" b="b"/>
              <a:pathLst>
                <a:path w="13527" h="18974" extrusionOk="0">
                  <a:moveTo>
                    <a:pt x="5436" y="0"/>
                  </a:moveTo>
                  <a:cubicBezTo>
                    <a:pt x="5367" y="0"/>
                    <a:pt x="5298" y="2"/>
                    <a:pt x="5229" y="6"/>
                  </a:cubicBezTo>
                  <a:cubicBezTo>
                    <a:pt x="2129" y="158"/>
                    <a:pt x="426" y="2651"/>
                    <a:pt x="183" y="4566"/>
                  </a:cubicBezTo>
                  <a:cubicBezTo>
                    <a:pt x="1" y="5873"/>
                    <a:pt x="214" y="7453"/>
                    <a:pt x="548" y="8730"/>
                  </a:cubicBezTo>
                  <a:lnTo>
                    <a:pt x="1733" y="14231"/>
                  </a:lnTo>
                  <a:lnTo>
                    <a:pt x="1794" y="14505"/>
                  </a:lnTo>
                  <a:lnTo>
                    <a:pt x="2432" y="17423"/>
                  </a:lnTo>
                  <a:lnTo>
                    <a:pt x="2493" y="17727"/>
                  </a:lnTo>
                  <a:lnTo>
                    <a:pt x="2736" y="18973"/>
                  </a:lnTo>
                  <a:lnTo>
                    <a:pt x="6232" y="18000"/>
                  </a:lnTo>
                  <a:lnTo>
                    <a:pt x="6566" y="17909"/>
                  </a:lnTo>
                  <a:lnTo>
                    <a:pt x="9302" y="17180"/>
                  </a:lnTo>
                  <a:lnTo>
                    <a:pt x="9575" y="17088"/>
                  </a:lnTo>
                  <a:lnTo>
                    <a:pt x="13527" y="15994"/>
                  </a:lnTo>
                  <a:cubicBezTo>
                    <a:pt x="13466" y="15599"/>
                    <a:pt x="13405" y="15143"/>
                    <a:pt x="13345" y="14596"/>
                  </a:cubicBezTo>
                  <a:cubicBezTo>
                    <a:pt x="13314" y="14444"/>
                    <a:pt x="13284" y="14292"/>
                    <a:pt x="13253" y="14140"/>
                  </a:cubicBezTo>
                  <a:cubicBezTo>
                    <a:pt x="13101" y="13076"/>
                    <a:pt x="12889" y="11860"/>
                    <a:pt x="12615" y="10614"/>
                  </a:cubicBezTo>
                  <a:cubicBezTo>
                    <a:pt x="12585" y="10493"/>
                    <a:pt x="12554" y="10401"/>
                    <a:pt x="12524" y="10310"/>
                  </a:cubicBezTo>
                  <a:cubicBezTo>
                    <a:pt x="11916" y="7666"/>
                    <a:pt x="11034" y="4839"/>
                    <a:pt x="9697" y="2803"/>
                  </a:cubicBezTo>
                  <a:cubicBezTo>
                    <a:pt x="9636" y="2711"/>
                    <a:pt x="9575" y="2651"/>
                    <a:pt x="9545" y="2559"/>
                  </a:cubicBezTo>
                  <a:cubicBezTo>
                    <a:pt x="8846" y="1556"/>
                    <a:pt x="8025" y="766"/>
                    <a:pt x="7083" y="341"/>
                  </a:cubicBezTo>
                  <a:cubicBezTo>
                    <a:pt x="6992" y="310"/>
                    <a:pt x="6901" y="280"/>
                    <a:pt x="6779" y="249"/>
                  </a:cubicBezTo>
                  <a:cubicBezTo>
                    <a:pt x="6355" y="90"/>
                    <a:pt x="5907" y="0"/>
                    <a:pt x="54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838;p77">
              <a:extLst>
                <a:ext uri="{FF2B5EF4-FFF2-40B4-BE49-F238E27FC236}">
                  <a16:creationId xmlns:a16="http://schemas.microsoft.com/office/drawing/2014/main" id="{A9FCEF8E-CDC3-0B6F-1ADD-599D91E2299C}"/>
                </a:ext>
              </a:extLst>
            </p:cNvPr>
            <p:cNvSpPr/>
            <p:nvPr/>
          </p:nvSpPr>
          <p:spPr>
            <a:xfrm>
              <a:off x="6401853" y="4103181"/>
              <a:ext cx="816706" cy="64468"/>
            </a:xfrm>
            <a:custGeom>
              <a:avLst/>
              <a:gdLst/>
              <a:ahLst/>
              <a:cxnLst/>
              <a:rect l="l" t="t" r="r" b="b"/>
              <a:pathLst>
                <a:path w="30822" h="2433" extrusionOk="0">
                  <a:moveTo>
                    <a:pt x="1216" y="1"/>
                  </a:moveTo>
                  <a:cubicBezTo>
                    <a:pt x="548" y="1"/>
                    <a:pt x="1" y="548"/>
                    <a:pt x="1" y="1217"/>
                  </a:cubicBezTo>
                  <a:cubicBezTo>
                    <a:pt x="1" y="1885"/>
                    <a:pt x="548" y="2433"/>
                    <a:pt x="1216" y="2433"/>
                  </a:cubicBezTo>
                  <a:lnTo>
                    <a:pt x="29606" y="2433"/>
                  </a:lnTo>
                  <a:cubicBezTo>
                    <a:pt x="30275" y="2433"/>
                    <a:pt x="30822" y="1885"/>
                    <a:pt x="30822" y="1217"/>
                  </a:cubicBezTo>
                  <a:cubicBezTo>
                    <a:pt x="30822" y="548"/>
                    <a:pt x="30275" y="1"/>
                    <a:pt x="296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839;p77">
              <a:extLst>
                <a:ext uri="{FF2B5EF4-FFF2-40B4-BE49-F238E27FC236}">
                  <a16:creationId xmlns:a16="http://schemas.microsoft.com/office/drawing/2014/main" id="{AEADEB7D-A059-B4C5-52CF-0846C7482DE5}"/>
                </a:ext>
              </a:extLst>
            </p:cNvPr>
            <p:cNvSpPr/>
            <p:nvPr/>
          </p:nvSpPr>
          <p:spPr>
            <a:xfrm>
              <a:off x="6330972" y="3566792"/>
              <a:ext cx="953645" cy="1087643"/>
            </a:xfrm>
            <a:custGeom>
              <a:avLst/>
              <a:gdLst/>
              <a:ahLst/>
              <a:cxnLst/>
              <a:rect l="l" t="t" r="r" b="b"/>
              <a:pathLst>
                <a:path w="35990" h="41047" extrusionOk="0">
                  <a:moveTo>
                    <a:pt x="6445" y="0"/>
                  </a:moveTo>
                  <a:cubicBezTo>
                    <a:pt x="5837" y="0"/>
                    <a:pt x="5320" y="456"/>
                    <a:pt x="5259" y="1034"/>
                  </a:cubicBezTo>
                  <a:lnTo>
                    <a:pt x="62" y="39667"/>
                  </a:lnTo>
                  <a:cubicBezTo>
                    <a:pt x="1" y="40335"/>
                    <a:pt x="457" y="40943"/>
                    <a:pt x="1095" y="41034"/>
                  </a:cubicBezTo>
                  <a:lnTo>
                    <a:pt x="1277" y="41034"/>
                  </a:lnTo>
                  <a:cubicBezTo>
                    <a:pt x="1855" y="41034"/>
                    <a:pt x="2372" y="40609"/>
                    <a:pt x="2463" y="40001"/>
                  </a:cubicBezTo>
                  <a:lnTo>
                    <a:pt x="7508" y="2402"/>
                  </a:lnTo>
                  <a:lnTo>
                    <a:pt x="28573" y="2402"/>
                  </a:lnTo>
                  <a:lnTo>
                    <a:pt x="33527" y="40001"/>
                  </a:lnTo>
                  <a:cubicBezTo>
                    <a:pt x="33611" y="40612"/>
                    <a:pt x="34126" y="41046"/>
                    <a:pt x="34702" y="41046"/>
                  </a:cubicBezTo>
                  <a:cubicBezTo>
                    <a:pt x="34756" y="41046"/>
                    <a:pt x="34810" y="41042"/>
                    <a:pt x="34865" y="41034"/>
                  </a:cubicBezTo>
                  <a:cubicBezTo>
                    <a:pt x="35533" y="40943"/>
                    <a:pt x="35989" y="40335"/>
                    <a:pt x="35898" y="39697"/>
                  </a:cubicBezTo>
                  <a:lnTo>
                    <a:pt x="30822" y="1034"/>
                  </a:lnTo>
                  <a:cubicBezTo>
                    <a:pt x="30731" y="456"/>
                    <a:pt x="30214" y="0"/>
                    <a:pt x="296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840;p77">
              <a:extLst>
                <a:ext uri="{FF2B5EF4-FFF2-40B4-BE49-F238E27FC236}">
                  <a16:creationId xmlns:a16="http://schemas.microsoft.com/office/drawing/2014/main" id="{578CA990-C851-6A49-D4E2-EB443B308C13}"/>
                </a:ext>
              </a:extLst>
            </p:cNvPr>
            <p:cNvSpPr/>
            <p:nvPr/>
          </p:nvSpPr>
          <p:spPr>
            <a:xfrm>
              <a:off x="6679732" y="2499632"/>
              <a:ext cx="711988" cy="1098586"/>
            </a:xfrm>
            <a:custGeom>
              <a:avLst/>
              <a:gdLst/>
              <a:ahLst/>
              <a:cxnLst/>
              <a:rect l="l" t="t" r="r" b="b"/>
              <a:pathLst>
                <a:path w="26870" h="41460" extrusionOk="0">
                  <a:moveTo>
                    <a:pt x="18845" y="0"/>
                  </a:moveTo>
                  <a:cubicBezTo>
                    <a:pt x="18845" y="1"/>
                    <a:pt x="21004" y="24438"/>
                    <a:pt x="19058" y="31186"/>
                  </a:cubicBezTo>
                  <a:cubicBezTo>
                    <a:pt x="16475" y="40214"/>
                    <a:pt x="0" y="41460"/>
                    <a:pt x="0" y="41460"/>
                  </a:cubicBezTo>
                  <a:lnTo>
                    <a:pt x="15046" y="41460"/>
                  </a:lnTo>
                  <a:cubicBezTo>
                    <a:pt x="19818" y="41460"/>
                    <a:pt x="24925" y="38876"/>
                    <a:pt x="25654" y="34165"/>
                  </a:cubicBezTo>
                  <a:cubicBezTo>
                    <a:pt x="26627" y="27843"/>
                    <a:pt x="26870" y="21733"/>
                    <a:pt x="26596" y="16140"/>
                  </a:cubicBezTo>
                  <a:cubicBezTo>
                    <a:pt x="26292" y="9818"/>
                    <a:pt x="23830" y="3921"/>
                    <a:pt x="1884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841;p77">
              <a:extLst>
                <a:ext uri="{FF2B5EF4-FFF2-40B4-BE49-F238E27FC236}">
                  <a16:creationId xmlns:a16="http://schemas.microsoft.com/office/drawing/2014/main" id="{A9094503-78C3-363B-BC8F-52F2714E2BC2}"/>
                </a:ext>
              </a:extLst>
            </p:cNvPr>
            <p:cNvSpPr/>
            <p:nvPr/>
          </p:nvSpPr>
          <p:spPr>
            <a:xfrm>
              <a:off x="6368837" y="1530698"/>
              <a:ext cx="314949" cy="227984"/>
            </a:xfrm>
            <a:custGeom>
              <a:avLst/>
              <a:gdLst/>
              <a:ahLst/>
              <a:cxnLst/>
              <a:rect l="l" t="t" r="r" b="b"/>
              <a:pathLst>
                <a:path w="11886" h="8604" extrusionOk="0">
                  <a:moveTo>
                    <a:pt x="6987" y="1"/>
                  </a:moveTo>
                  <a:cubicBezTo>
                    <a:pt x="6958" y="1"/>
                    <a:pt x="6929" y="1"/>
                    <a:pt x="6900" y="1"/>
                  </a:cubicBezTo>
                  <a:cubicBezTo>
                    <a:pt x="3800" y="62"/>
                    <a:pt x="1095" y="1156"/>
                    <a:pt x="0" y="3011"/>
                  </a:cubicBezTo>
                  <a:cubicBezTo>
                    <a:pt x="61" y="3132"/>
                    <a:pt x="152" y="3254"/>
                    <a:pt x="274" y="3345"/>
                  </a:cubicBezTo>
                  <a:cubicBezTo>
                    <a:pt x="552" y="3539"/>
                    <a:pt x="901" y="3623"/>
                    <a:pt x="1295" y="3623"/>
                  </a:cubicBezTo>
                  <a:cubicBezTo>
                    <a:pt x="2321" y="3623"/>
                    <a:pt x="3656" y="3053"/>
                    <a:pt x="4864" y="2372"/>
                  </a:cubicBezTo>
                  <a:cubicBezTo>
                    <a:pt x="5397" y="2077"/>
                    <a:pt x="5915" y="1976"/>
                    <a:pt x="6375" y="1976"/>
                  </a:cubicBezTo>
                  <a:cubicBezTo>
                    <a:pt x="7385" y="1976"/>
                    <a:pt x="8116" y="2463"/>
                    <a:pt x="8116" y="2463"/>
                  </a:cubicBezTo>
                  <a:cubicBezTo>
                    <a:pt x="7994" y="4318"/>
                    <a:pt x="9727" y="4105"/>
                    <a:pt x="9636" y="5503"/>
                  </a:cubicBezTo>
                  <a:cubicBezTo>
                    <a:pt x="9545" y="6871"/>
                    <a:pt x="10031" y="8603"/>
                    <a:pt x="10031" y="8603"/>
                  </a:cubicBezTo>
                  <a:lnTo>
                    <a:pt x="11064" y="8208"/>
                  </a:lnTo>
                  <a:cubicBezTo>
                    <a:pt x="11186" y="7570"/>
                    <a:pt x="11581" y="7053"/>
                    <a:pt x="11885" y="6749"/>
                  </a:cubicBezTo>
                  <a:lnTo>
                    <a:pt x="11520" y="4348"/>
                  </a:lnTo>
                  <a:cubicBezTo>
                    <a:pt x="11520" y="4348"/>
                    <a:pt x="11161" y="1"/>
                    <a:pt x="69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842;p77">
              <a:extLst>
                <a:ext uri="{FF2B5EF4-FFF2-40B4-BE49-F238E27FC236}">
                  <a16:creationId xmlns:a16="http://schemas.microsoft.com/office/drawing/2014/main" id="{108406BC-F87B-F34B-6A28-8594A03526DA}"/>
                </a:ext>
              </a:extLst>
            </p:cNvPr>
            <p:cNvSpPr/>
            <p:nvPr/>
          </p:nvSpPr>
          <p:spPr>
            <a:xfrm>
              <a:off x="6366426" y="1724024"/>
              <a:ext cx="313333" cy="271785"/>
            </a:xfrm>
            <a:custGeom>
              <a:avLst/>
              <a:gdLst/>
              <a:ahLst/>
              <a:cxnLst/>
              <a:rect l="l" t="t" r="r" b="b"/>
              <a:pathLst>
                <a:path w="11825" h="10257" extrusionOk="0">
                  <a:moveTo>
                    <a:pt x="9848" y="0"/>
                  </a:moveTo>
                  <a:cubicBezTo>
                    <a:pt x="9848" y="0"/>
                    <a:pt x="9269" y="2406"/>
                    <a:pt x="7940" y="2406"/>
                  </a:cubicBezTo>
                  <a:cubicBezTo>
                    <a:pt x="7908" y="2406"/>
                    <a:pt x="7875" y="2404"/>
                    <a:pt x="7842" y="2402"/>
                  </a:cubicBezTo>
                  <a:cubicBezTo>
                    <a:pt x="7570" y="2378"/>
                    <a:pt x="7293" y="2365"/>
                    <a:pt x="7015" y="2365"/>
                  </a:cubicBezTo>
                  <a:cubicBezTo>
                    <a:pt x="5868" y="2365"/>
                    <a:pt x="4711" y="2592"/>
                    <a:pt x="3830" y="3253"/>
                  </a:cubicBezTo>
                  <a:cubicBezTo>
                    <a:pt x="3830" y="3253"/>
                    <a:pt x="3513" y="3203"/>
                    <a:pt x="3064" y="3203"/>
                  </a:cubicBezTo>
                  <a:cubicBezTo>
                    <a:pt x="2351" y="3203"/>
                    <a:pt x="1303" y="3329"/>
                    <a:pt x="669" y="3982"/>
                  </a:cubicBezTo>
                  <a:cubicBezTo>
                    <a:pt x="0" y="4712"/>
                    <a:pt x="1611" y="10061"/>
                    <a:pt x="4560" y="10244"/>
                  </a:cubicBezTo>
                  <a:cubicBezTo>
                    <a:pt x="4701" y="10252"/>
                    <a:pt x="4843" y="10257"/>
                    <a:pt x="4986" y="10257"/>
                  </a:cubicBezTo>
                  <a:cubicBezTo>
                    <a:pt x="7868" y="10257"/>
                    <a:pt x="11112" y="8528"/>
                    <a:pt x="11459" y="5806"/>
                  </a:cubicBezTo>
                  <a:cubicBezTo>
                    <a:pt x="11824" y="2979"/>
                    <a:pt x="11277" y="760"/>
                    <a:pt x="11277" y="760"/>
                  </a:cubicBezTo>
                  <a:lnTo>
                    <a:pt x="984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8"/>
          <p:cNvGrpSpPr/>
          <p:nvPr/>
        </p:nvGrpSpPr>
        <p:grpSpPr>
          <a:xfrm flipH="1">
            <a:off x="-1591" y="2303097"/>
            <a:ext cx="1144824" cy="2840404"/>
            <a:chOff x="2330682" y="1468700"/>
            <a:chExt cx="824447" cy="2044019"/>
          </a:xfrm>
        </p:grpSpPr>
        <p:sp>
          <p:nvSpPr>
            <p:cNvPr id="1033" name="Google Shape;1033;p58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58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58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036;p58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" name="Google Shape;166;p23">
            <a:extLst>
              <a:ext uri="{FF2B5EF4-FFF2-40B4-BE49-F238E27FC236}">
                <a16:creationId xmlns:a16="http://schemas.microsoft.com/office/drawing/2014/main" id="{54D83715-A9B8-BDB2-67EF-AEB224E2A497}"/>
              </a:ext>
            </a:extLst>
          </p:cNvPr>
          <p:cNvGrpSpPr/>
          <p:nvPr/>
        </p:nvGrpSpPr>
        <p:grpSpPr>
          <a:xfrm>
            <a:off x="7754985" y="609411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5" name="Google Shape;167;p23">
              <a:extLst>
                <a:ext uri="{FF2B5EF4-FFF2-40B4-BE49-F238E27FC236}">
                  <a16:creationId xmlns:a16="http://schemas.microsoft.com/office/drawing/2014/main" id="{29DDD87F-6124-3337-EF96-1AEAFBC231E0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168;p23">
              <a:extLst>
                <a:ext uri="{FF2B5EF4-FFF2-40B4-BE49-F238E27FC236}">
                  <a16:creationId xmlns:a16="http://schemas.microsoft.com/office/drawing/2014/main" id="{EEC79D95-5F8A-EE27-FC6D-0932BC4AF6D2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0655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Итераторы и итерируемые объекты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BF1C2-727B-996F-C2CD-3C2EB7576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420" y="1450617"/>
            <a:ext cx="6403158" cy="285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Внутренний механизм цикла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сначала вызывает метод </a:t>
            </a:r>
            <a:r>
              <a:rPr lang="en-US" sz="2000" b="1" dirty="0"/>
              <a:t>__</a:t>
            </a:r>
            <a:r>
              <a:rPr lang="en-US" sz="2000" b="1" dirty="0" err="1"/>
              <a:t>iter</a:t>
            </a:r>
            <a:r>
              <a:rPr lang="en-US" sz="2000" b="1" dirty="0"/>
              <a:t>__ </a:t>
            </a:r>
            <a:r>
              <a:rPr lang="ru-RU" sz="2000" dirty="0"/>
              <a:t>объекта. Так что, если передан итерируемый объект, создаётся итератор. После этого последовательно применяется метод </a:t>
            </a:r>
            <a:r>
              <a:rPr lang="en-US" sz="2000" b="1" dirty="0"/>
              <a:t>__next__</a:t>
            </a:r>
            <a:r>
              <a:rPr lang="ru-RU" sz="2000" b="1" dirty="0"/>
              <a:t> </a:t>
            </a:r>
            <a:r>
              <a:rPr lang="ru-RU" sz="2000" dirty="0"/>
              <a:t>до тех пор, пока не будет возбуждено исключение </a:t>
            </a:r>
            <a:r>
              <a:rPr lang="en-US" sz="2000" b="1" dirty="0" err="1"/>
              <a:t>StopIteration</a:t>
            </a:r>
            <a:r>
              <a:rPr lang="en-US" sz="2000" dirty="0"/>
              <a:t>. </a:t>
            </a:r>
            <a:endParaRPr lang="ru-RU" sz="2000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</a:t>
            </a: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Поскольку метод </a:t>
            </a:r>
            <a:r>
              <a:rPr lang="en-US" sz="2000" b="1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__</a:t>
            </a:r>
            <a:r>
              <a:rPr lang="en-US" sz="2000" b="1" dirty="0" err="1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iter</a:t>
            </a:r>
            <a:r>
              <a:rPr lang="en-US" sz="2000" b="1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__ </a:t>
            </a: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итератора возвращает сам итератор, то после перебора циклом </a:t>
            </a:r>
            <a:r>
              <a:rPr lang="en-US" sz="2000" b="1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for</a:t>
            </a:r>
            <a:r>
              <a:rPr lang="en-US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объект исчерпывается. То есть получить данные из итератора можно только один раз.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В случае с коллекциями это не так. Здесь создаётся другой объект – итератор. Он, а не итерируемый объект, отдаётся на обработку циклу </a:t>
            </a:r>
            <a:r>
              <a:rPr lang="en-US" sz="2000" b="1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for</a:t>
            </a:r>
            <a:r>
              <a:rPr lang="en-US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  <a:endParaRPr lang="en-US" sz="20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Итераторы и итерируемые объекты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07468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Создание собственных итераторов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Если нужно обойти элементы внутри вашего собственного класса, необходимо построить свой итератор.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	Создадим класс, объект которого будет итератором, выдаю</a:t>
            </a:r>
            <a:r>
              <a:rPr lang="ru-RU" sz="2000" dirty="0" err="1">
                <a:cs typeface="Baloo 2"/>
                <a:sym typeface="Baloo 2"/>
              </a:rPr>
              <a:t>щим</a:t>
            </a:r>
            <a:r>
              <a:rPr lang="ru-RU" sz="2000" dirty="0">
                <a:cs typeface="Baloo 2"/>
                <a:sym typeface="Baloo 2"/>
              </a:rPr>
              <a:t> определённое кол-во единиц, которое пользователь задаёт при создании объекта. Класс будет содержать конструктор и метод </a:t>
            </a:r>
            <a:r>
              <a:rPr lang="en-US" sz="2000" dirty="0">
                <a:cs typeface="Baloo 2"/>
                <a:sym typeface="Baloo 2"/>
              </a:rPr>
              <a:t>__next__ (</a:t>
            </a:r>
            <a:r>
              <a:rPr lang="ru-RU" sz="2000" dirty="0">
                <a:cs typeface="Baloo 2"/>
                <a:sym typeface="Baloo 2"/>
              </a:rPr>
              <a:t>без него экземпляры данного класса не будут итераторами). 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111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Создание собственных итераторов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BF4AC4-2F5E-5248-7FE3-4DDB49416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48" y="1132012"/>
            <a:ext cx="3762632" cy="3821162"/>
          </a:xfrm>
          <a:prstGeom prst="rect">
            <a:avLst/>
          </a:prstGeom>
        </p:spPr>
      </p:pic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D8A4A898-092C-8523-A3A4-D160450CA8DF}"/>
              </a:ext>
            </a:extLst>
          </p:cNvPr>
          <p:cNvSpPr txBox="1">
            <a:spLocks/>
          </p:cNvSpPr>
          <p:nvPr/>
        </p:nvSpPr>
        <p:spPr>
          <a:xfrm>
            <a:off x="4121781" y="1017724"/>
            <a:ext cx="3861572" cy="36807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В данном примере после четвёртого вызова </a:t>
            </a:r>
            <a:r>
              <a:rPr lang="en-US" sz="2000" b="1" dirty="0">
                <a:cs typeface="Baloo 2"/>
                <a:sym typeface="Baloo 2"/>
              </a:rPr>
              <a:t>next() </a:t>
            </a:r>
            <a:r>
              <a:rPr lang="ru-RU" sz="2000" dirty="0">
                <a:cs typeface="Baloo 2"/>
                <a:sym typeface="Baloo 2"/>
              </a:rPr>
              <a:t>будет выброшено исключение </a:t>
            </a:r>
            <a:r>
              <a:rPr lang="en-US" sz="2000" b="1" dirty="0" err="1">
                <a:cs typeface="Baloo 2"/>
                <a:sym typeface="Baloo 2"/>
              </a:rPr>
              <a:t>StopIteration</a:t>
            </a:r>
            <a:r>
              <a:rPr lang="ru-RU" sz="2000" dirty="0">
                <a:cs typeface="Baloo 2"/>
                <a:sym typeface="Baloo 2"/>
              </a:rPr>
              <a:t> (счётчик единиц исчерпан).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Если мы хотим, чтобы с данным объектом можно было работать через цикл </a:t>
            </a:r>
            <a:r>
              <a:rPr lang="en-US" sz="2000" b="1" dirty="0">
                <a:cs typeface="Baloo 2"/>
                <a:sym typeface="Baloo 2"/>
              </a:rPr>
              <a:t>for</a:t>
            </a:r>
            <a:r>
              <a:rPr lang="en-US" sz="2000" dirty="0">
                <a:cs typeface="Baloo 2"/>
                <a:sym typeface="Baloo 2"/>
              </a:rPr>
              <a:t>, </a:t>
            </a:r>
            <a:r>
              <a:rPr lang="ru-RU" sz="2000" dirty="0">
                <a:cs typeface="Baloo 2"/>
                <a:sym typeface="Baloo 2"/>
              </a:rPr>
              <a:t>то в класс нужно добавить метод </a:t>
            </a:r>
            <a:r>
              <a:rPr lang="en-US" sz="2000" b="1" dirty="0">
                <a:cs typeface="Baloo 2"/>
                <a:sym typeface="Baloo 2"/>
              </a:rPr>
              <a:t>__</a:t>
            </a:r>
            <a:r>
              <a:rPr lang="en-US" sz="2000" b="1" dirty="0" err="1">
                <a:cs typeface="Baloo 2"/>
                <a:sym typeface="Baloo 2"/>
              </a:rPr>
              <a:t>iter</a:t>
            </a:r>
            <a:r>
              <a:rPr lang="en-US" sz="2000" b="1" dirty="0">
                <a:cs typeface="Baloo 2"/>
                <a:sym typeface="Baloo 2"/>
              </a:rPr>
              <a:t>__</a:t>
            </a:r>
            <a:r>
              <a:rPr lang="ru-RU" sz="2000" dirty="0">
                <a:cs typeface="Baloo 2"/>
                <a:sym typeface="Baloo 2"/>
              </a:rPr>
              <a:t>, который будет возвращать итератор. В данном случае – возвращать </a:t>
            </a:r>
            <a:r>
              <a:rPr lang="en-US" sz="2000" dirty="0">
                <a:cs typeface="Baloo 2"/>
                <a:sym typeface="Baloo 2"/>
              </a:rPr>
              <a:t>self. </a:t>
            </a:r>
            <a:r>
              <a:rPr lang="ru-RU" sz="2000" dirty="0">
                <a:cs typeface="Baloo 2"/>
                <a:sym typeface="Baloo 2"/>
              </a:rPr>
              <a:t> 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941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Создание собственных итераторов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554583" y="1058564"/>
            <a:ext cx="4292381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После обхода циклом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итерируемый объект остаётся в прежнем состоянии, он не исчерпывается. От итерируемого объекта создаётся «копия»-итератор, а с самим объектом цикл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не работает</a:t>
            </a:r>
            <a:endParaRPr kumimoji="0" lang="ru-RU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790FF1-169B-8CEB-5119-C4FD81D15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964" y="1017724"/>
            <a:ext cx="3740856" cy="39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32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2AB498-7007-865C-93E7-CCC72CB9F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11225" t="12867" r="16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oogle Shape;166;p23">
            <a:extLst>
              <a:ext uri="{FF2B5EF4-FFF2-40B4-BE49-F238E27FC236}">
                <a16:creationId xmlns:a16="http://schemas.microsoft.com/office/drawing/2014/main" id="{5A4E732E-E228-F06C-9EEF-98FC6927FA98}"/>
              </a:ext>
            </a:extLst>
          </p:cNvPr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6" name="Google Shape;167;p23">
              <a:extLst>
                <a:ext uri="{FF2B5EF4-FFF2-40B4-BE49-F238E27FC236}">
                  <a16:creationId xmlns:a16="http://schemas.microsoft.com/office/drawing/2014/main" id="{B6788147-D608-3CA2-8677-1B8A7173CF53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68;p23">
              <a:extLst>
                <a:ext uri="{FF2B5EF4-FFF2-40B4-BE49-F238E27FC236}">
                  <a16:creationId xmlns:a16="http://schemas.microsoft.com/office/drawing/2014/main" id="{A9F09E6C-225E-DB31-B850-50BDF461E39F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F1C5DA20-8B60-B82E-DFA2-C201FB5E672A}"/>
              </a:ext>
            </a:extLst>
          </p:cNvPr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69;p23">
            <a:extLst>
              <a:ext uri="{FF2B5EF4-FFF2-40B4-BE49-F238E27FC236}">
                <a16:creationId xmlns:a16="http://schemas.microsoft.com/office/drawing/2014/main" id="{D5956482-DB72-7DBF-0195-6BBE7E0D516F}"/>
              </a:ext>
            </a:extLst>
          </p:cNvPr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0" name="Google Shape;170;p23">
              <a:extLst>
                <a:ext uri="{FF2B5EF4-FFF2-40B4-BE49-F238E27FC236}">
                  <a16:creationId xmlns:a16="http://schemas.microsoft.com/office/drawing/2014/main" id="{303F75A9-020B-97E5-3109-516D9802B62C}"/>
                </a:ext>
              </a:extLst>
            </p:cNvPr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23">
              <a:extLst>
                <a:ext uri="{FF2B5EF4-FFF2-40B4-BE49-F238E27FC236}">
                  <a16:creationId xmlns:a16="http://schemas.microsoft.com/office/drawing/2014/main" id="{B8978FB0-6133-F6FA-86C7-C5F473C6DCD0}"/>
                </a:ext>
              </a:extLst>
            </p:cNvPr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;p23">
              <a:extLst>
                <a:ext uri="{FF2B5EF4-FFF2-40B4-BE49-F238E27FC236}">
                  <a16:creationId xmlns:a16="http://schemas.microsoft.com/office/drawing/2014/main" id="{80F899ED-6C7B-726B-FB43-468CD015E4CC}"/>
                </a:ext>
              </a:extLst>
            </p:cNvPr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2B6B-8E49-C684-6E64-817A9478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10" y="445025"/>
            <a:ext cx="8089989" cy="569210"/>
          </a:xfrm>
        </p:spPr>
        <p:txBody>
          <a:bodyPr/>
          <a:lstStyle/>
          <a:p>
            <a:r>
              <a:rPr lang="ru-RU" dirty="0"/>
              <a:t>Генераторы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24DEA9-9AA8-536B-CFA0-9C11F79F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4A4FA6F-1616-CD71-3D7D-F9AF10CEC0FC}"/>
              </a:ext>
            </a:extLst>
          </p:cNvPr>
          <p:cNvSpPr txBox="1">
            <a:spLocks/>
          </p:cNvSpPr>
          <p:nvPr/>
        </p:nvSpPr>
        <p:spPr>
          <a:xfrm>
            <a:off x="2638926" y="1565525"/>
            <a:ext cx="6324683" cy="31329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200" dirty="0">
                <a:cs typeface="Baloo 2"/>
                <a:sym typeface="Baloo 2"/>
              </a:rPr>
              <a:t>	</a:t>
            </a:r>
            <a:r>
              <a:rPr lang="ru-RU" sz="2000" b="1" dirty="0">
                <a:cs typeface="Baloo 2"/>
                <a:sym typeface="Baloo 2"/>
              </a:rPr>
              <a:t>Генератор</a:t>
            </a:r>
            <a:r>
              <a:rPr lang="ru-RU" sz="2000" dirty="0">
                <a:cs typeface="Baloo 2"/>
                <a:sym typeface="Baloo 2"/>
              </a:rPr>
              <a:t> – это объект, который сразу при создании не вычисляет значения всех своих элементов.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b="1" dirty="0">
                <a:cs typeface="Baloo 2"/>
                <a:sym typeface="Baloo 2"/>
              </a:rPr>
              <a:t>	</a:t>
            </a:r>
            <a:r>
              <a:rPr lang="ru-RU" sz="2000" dirty="0">
                <a:cs typeface="Baloo 2"/>
                <a:sym typeface="Baloo 2"/>
              </a:rPr>
              <a:t>Генератор хранит в памяти только последний вычисленный элемент, правило перехода к следующему и условие, при котором выполнение прерывается.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b="1" dirty="0">
                <a:cs typeface="Baloo 2"/>
                <a:sym typeface="Baloo 2"/>
              </a:rPr>
              <a:t>	</a:t>
            </a:r>
            <a:r>
              <a:rPr lang="ru-RU" sz="2000" dirty="0">
                <a:cs typeface="Baloo 2"/>
                <a:sym typeface="Baloo 2"/>
              </a:rPr>
              <a:t>Вычисление следующего значения происходит только при вызове </a:t>
            </a:r>
            <a:r>
              <a:rPr lang="en-US" sz="2000" b="1" dirty="0">
                <a:cs typeface="Baloo 2"/>
                <a:sym typeface="Baloo 2"/>
              </a:rPr>
              <a:t>next()</a:t>
            </a:r>
            <a:r>
              <a:rPr lang="en-US" sz="2000" dirty="0">
                <a:cs typeface="Baloo 2"/>
                <a:sym typeface="Baloo 2"/>
              </a:rPr>
              <a:t>, </a:t>
            </a:r>
            <a:r>
              <a:rPr lang="ru-RU" sz="2000" dirty="0">
                <a:cs typeface="Baloo 2"/>
                <a:sym typeface="Baloo 2"/>
              </a:rPr>
              <a:t>предыдущее значение при этом теряется. 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46040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 </a:t>
            </a:r>
            <a:r>
              <a:rPr lang="en-US" sz="2000" dirty="0"/>
              <a:t>Python </a:t>
            </a:r>
            <a:r>
              <a:rPr lang="ru-RU" sz="2000" dirty="0"/>
              <a:t>просто </a:t>
            </a:r>
            <a:r>
              <a:rPr lang="ru-RU" sz="2000" i="1" dirty="0"/>
              <a:t>генераторы</a:t>
            </a:r>
            <a:r>
              <a:rPr lang="ru-RU" sz="2000" dirty="0"/>
              <a:t> и </a:t>
            </a:r>
            <a:r>
              <a:rPr lang="ru-RU" sz="2000" i="1" dirty="0"/>
              <a:t>генераторы списков</a:t>
            </a:r>
            <a:r>
              <a:rPr lang="ru-RU" sz="2000" dirty="0"/>
              <a:t> – разные вещи. Здесь есть проблема перевода с английского. То, что мы привыкли называть генератором списка, в англоязычной литературе звучит как «</a:t>
            </a:r>
            <a:r>
              <a:rPr lang="en-US" sz="2000" b="1" dirty="0"/>
              <a:t>list comprehension</a:t>
            </a:r>
            <a:r>
              <a:rPr lang="ru-RU" sz="2000" dirty="0"/>
              <a:t>».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</a:t>
            </a: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Слово </a:t>
            </a:r>
            <a:r>
              <a:rPr lang="ru-RU" sz="2000" i="1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«</a:t>
            </a:r>
            <a:r>
              <a:rPr lang="en-US" sz="2000" i="1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comprehension</a:t>
            </a:r>
            <a:r>
              <a:rPr lang="ru-RU" sz="2000" i="1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»</a:t>
            </a:r>
            <a:r>
              <a:rPr lang="en-US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(понимание, осмысление) оказывается не совсем уместным в переводе на русский язык. Получается что-то вроде </a:t>
            </a:r>
            <a:r>
              <a:rPr lang="ru-RU" sz="2000" i="1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«понимание списка»</a:t>
            </a: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 Поэтому мы говорим </a:t>
            </a:r>
            <a:r>
              <a:rPr lang="ru-RU" sz="2000" i="1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«генератор списка»</a:t>
            </a: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понимая под словом генератор не объект, а синтаксическую конструкцию, которая генерирует, то есть создаёт список. </a:t>
            </a:r>
            <a:endParaRPr lang="en-US" sz="20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56020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С другой стороны, объекты-генераторы – это особые объекты-функции, которые между вызовами сохраняют своё состояние. В цикле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они ведут себя подобно итерируемым объектам, к которым относятся списки, словари, строки и т.д. Однако генераторы поддерживают метод </a:t>
            </a:r>
            <a:r>
              <a:rPr lang="ru-RU" sz="2000" b="1" dirty="0"/>
              <a:t>__</a:t>
            </a:r>
            <a:r>
              <a:rPr lang="en-US" sz="2000" b="1" dirty="0"/>
              <a:t>next</a:t>
            </a:r>
            <a:r>
              <a:rPr lang="ru-RU" sz="2000" b="1" dirty="0"/>
              <a:t>__</a:t>
            </a:r>
            <a:r>
              <a:rPr lang="en-US" sz="2000" b="1" dirty="0"/>
              <a:t>()</a:t>
            </a:r>
            <a:r>
              <a:rPr lang="en-US" sz="2000" dirty="0"/>
              <a:t>, </a:t>
            </a:r>
            <a:r>
              <a:rPr lang="ru-RU" sz="2000" dirty="0"/>
              <a:t>а значит, являются разновидностью итераторов.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	Быстрым способом создания относительно простых объектов-генераторов являются генераторные выражения 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–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generator expressions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. </a:t>
            </a: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Синтаксис этих </a:t>
            </a:r>
            <a:r>
              <a:rPr kumimoji="0" lang="ru-RU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выражени</a:t>
            </a:r>
            <a:r>
              <a:rPr lang="ru-RU" sz="2000" dirty="0">
                <a:cs typeface="Baloo 2"/>
                <a:sym typeface="Baloo 2"/>
              </a:rPr>
              <a:t>й похож на синтаксис генераторов списков. Однако они возвращают разные типы объектов: объект-генератор и список. </a:t>
            </a:r>
            <a:endParaRPr kumimoji="0" lang="ru-RU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640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1" y="1017724"/>
            <a:ext cx="7164344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Синтаксическая конструкция генератора списка предполагает наличие итерируемого объекта или итератора, на основе которого будет создаваться новый список, а также выражение, которое будет делать что-то с извлечёнными элементами из последовательности перед тем, как добавить их в формируемый список.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 списков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A1FE6C-5324-6B49-F43B-8B69CD33A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94" y="3035616"/>
            <a:ext cx="5835412" cy="17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6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 списков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Генераторы списков в </a:t>
            </a:r>
            <a:r>
              <a:rPr lang="en-US" sz="2000" dirty="0"/>
              <a:t>Python </a:t>
            </a:r>
            <a:r>
              <a:rPr lang="ru-RU" sz="2000" dirty="0"/>
              <a:t>относятся к разряду </a:t>
            </a:r>
            <a:r>
              <a:rPr lang="ru-RU" sz="2000" i="1" dirty="0"/>
              <a:t>«синтаксического сахара»</a:t>
            </a:r>
            <a:r>
              <a:rPr lang="ru-RU" sz="2000" dirty="0"/>
              <a:t>. Другими словами, без них можно обойтись, воспользовавшись классическим циклом </a:t>
            </a:r>
            <a:r>
              <a:rPr lang="en-US" sz="2000" b="1" dirty="0"/>
              <a:t>for</a:t>
            </a:r>
            <a:r>
              <a:rPr lang="en-US" sz="2000" dirty="0"/>
              <a:t>. </a:t>
            </a:r>
            <a:r>
              <a:rPr lang="ru-RU" sz="2000" dirty="0"/>
              <a:t>Генераторы списков могут использовать различные функции и условия или даже содержать вложенные циклы. </a:t>
            </a:r>
            <a:endParaRPr lang="en-US" sz="2000" dirty="0"/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	</a:t>
            </a:r>
            <a:endParaRPr kumimoji="0" lang="ru-RU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F3C85E-5674-35BB-49F2-873A531E1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700" y="2724099"/>
            <a:ext cx="5388598" cy="21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92156-046E-8FC4-F6E5-8F28A3DC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54E68285-7FF0-7D6F-F0AC-05C70E2BF0C5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7A9B6D-7A20-DA98-8DF4-F61E34321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BA0B50FA-28D5-8A0F-87A1-37EFA7111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41100"/>
            <a:ext cx="7717500" cy="3456000"/>
          </a:xfrm>
        </p:spPr>
        <p:txBody>
          <a:bodyPr/>
          <a:lstStyle/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>
                <a:solidFill>
                  <a:srgbClr val="000000"/>
                </a:solidFill>
              </a:rPr>
              <a:t>Итераторы, генераторы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Создание скриптов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>
                <a:solidFill>
                  <a:srgbClr val="000000"/>
                </a:solidFill>
              </a:rPr>
              <a:t>Использование </a:t>
            </a:r>
            <a:r>
              <a:rPr lang="ru-RU" sz="2000" b="1" dirty="0" err="1">
                <a:solidFill>
                  <a:srgbClr val="000000"/>
                </a:solidFill>
              </a:rPr>
              <a:t>дебаггера</a:t>
            </a:r>
            <a:endParaRPr lang="ru-RU" sz="2000" b="1" dirty="0">
              <a:solidFill>
                <a:srgbClr val="000000"/>
              </a:solidFill>
            </a:endParaRP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Взаимодействие с файловой системой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>
                <a:solidFill>
                  <a:srgbClr val="000000"/>
                </a:solidFill>
              </a:rPr>
              <a:t>Регулярные выражения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4BD42F3-1ED5-429E-962F-27B49918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6400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План занятия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991299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Если в выражении генератора списка заменить квадратные скобки на фигурные, то можно получить не список, а словарь. При этом и синтаксис выражения до </a:t>
            </a:r>
            <a:r>
              <a:rPr lang="en-US" sz="2000" dirty="0"/>
              <a:t>for </a:t>
            </a:r>
            <a:r>
              <a:rPr lang="ru-RU" sz="2000" dirty="0"/>
              <a:t>должен быть соответствующим словарю, то есть включать ключ и через двоеточие значение. Если этого нет, будет сгенерировано множество.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 словарей и множеств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A759948-13F9-8A8E-A779-3B23F136B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071" y="2928437"/>
            <a:ext cx="6235919" cy="18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Выражения, создающие объекты-генераторы, похожи на выражения, генерирующие списки, словари и множества за одним исключением. Чтобы создать генераторный объект, надо использовать круглые скобки. </a:t>
            </a: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34F529-F5D4-54E2-3521-79CEE34A4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719" y="2416356"/>
            <a:ext cx="6394560" cy="26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8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Второй раз перебрать генератор в цикле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не получится, так как объект-генератор уже сгенерировал все значения по заложенной в него формуле. Поэтому генераторы обычно используются, когда нужно единожды пройтись по итерируемому объекту.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Кроме того, генераторы существенно экономят память, так как в ней хранятся не все значения последовательности, а только предыдущее значение, предел и формула для вычисления следующего значения.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55368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2701713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dirty="0"/>
              <a:t>Generator Expression – </a:t>
            </a:r>
            <a:r>
              <a:rPr lang="ru-RU" sz="2000" dirty="0"/>
              <a:t>это сокращённая запись такого кода </a:t>
            </a: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5BCB86-E2D5-325F-77D9-CB883DA4C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64" y="1017724"/>
            <a:ext cx="5015785" cy="36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6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Функция, содержащая </a:t>
            </a:r>
            <a:r>
              <a:rPr lang="en-US" sz="2000" b="1" dirty="0"/>
              <a:t>yield</a:t>
            </a:r>
            <a:r>
              <a:rPr lang="en-US" sz="2000" dirty="0"/>
              <a:t>, </a:t>
            </a:r>
            <a:r>
              <a:rPr lang="ru-RU" sz="2000" dirty="0"/>
              <a:t>возвращает объект-генератор, а не выполняет свой код сразу. Тело функции исполняется при каждом вызове </a:t>
            </a:r>
            <a:r>
              <a:rPr lang="en-US" sz="2000" b="1" dirty="0"/>
              <a:t>__next__</a:t>
            </a:r>
            <a:r>
              <a:rPr lang="ru-RU" sz="2000" b="1" dirty="0"/>
              <a:t>()</a:t>
            </a:r>
            <a:r>
              <a:rPr lang="ru-RU" sz="2000" dirty="0"/>
              <a:t>. В цикле </a:t>
            </a:r>
            <a:r>
              <a:rPr lang="en-US" sz="2000" dirty="0"/>
              <a:t>for </a:t>
            </a:r>
            <a:r>
              <a:rPr lang="ru-RU" sz="2000" dirty="0"/>
              <a:t>это делается автоматически. При этом функция сохраняет значения переменных от предыдущего вызова.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Если нет необходимости использовать функцию многократно, лучше использовать генераторное выражение.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91046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Отличительной особенностью генераторов является то, что они создаются не на основе классов, а путём вызова функции, содержащей инструкцию </a:t>
            </a:r>
            <a:r>
              <a:rPr lang="en-US" sz="2000" b="1" dirty="0"/>
              <a:t>yield</a:t>
            </a:r>
            <a:r>
              <a:rPr lang="ru-RU" sz="2000" dirty="0"/>
              <a:t>, или специальным генераторным выражением.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Другими словами, если потребуется создать свой итератор, может оказаться проще определить функцию с </a:t>
            </a:r>
            <a:r>
              <a:rPr lang="en-US" sz="2000" dirty="0"/>
              <a:t>yield</a:t>
            </a:r>
            <a:r>
              <a:rPr lang="ru-RU" sz="2000" dirty="0"/>
              <a:t> или воспользоваться выражением, чем создавать класс с методами </a:t>
            </a:r>
            <a:r>
              <a:rPr lang="en-US" sz="2000" b="1" dirty="0"/>
              <a:t>__next__ </a:t>
            </a:r>
            <a:r>
              <a:rPr lang="ru-RU" sz="2000" dirty="0"/>
              <a:t>и </a:t>
            </a:r>
            <a:r>
              <a:rPr lang="en-US" sz="2000" b="1" dirty="0"/>
              <a:t>__</a:t>
            </a:r>
            <a:r>
              <a:rPr lang="en-US" sz="2000" b="1" dirty="0" err="1"/>
              <a:t>iter</a:t>
            </a:r>
            <a:r>
              <a:rPr lang="en-US" sz="2000" b="1" dirty="0"/>
              <a:t>__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4384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</a:t>
            </a:r>
            <a:endParaRPr lang="ru-BY" dirty="0"/>
          </a:p>
        </p:txBody>
      </p:sp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D8A4A898-092C-8523-A3A4-D160450CA8DF}"/>
              </a:ext>
            </a:extLst>
          </p:cNvPr>
          <p:cNvSpPr txBox="1">
            <a:spLocks/>
          </p:cNvSpPr>
          <p:nvPr/>
        </p:nvSpPr>
        <p:spPr>
          <a:xfrm>
            <a:off x="4121781" y="1017724"/>
            <a:ext cx="3861572" cy="36807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Рассмотрим пример. Опередим класс-итератор, выдающий числа по нарастающей. Каждое следующее число больше предыдущего на случайную величину. 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3D2E13-3305-AFB1-552A-380A8EE9F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68" y="985206"/>
            <a:ext cx="3259226" cy="411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0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1" y="1058565"/>
            <a:ext cx="3497312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В случае с генераторной функцией, приведённый пример может выглядеть таким образом. Здесь уже нет необходимости определять методы </a:t>
            </a:r>
            <a:r>
              <a:rPr lang="en-US" sz="2000" b="1" dirty="0"/>
              <a:t>__next__ </a:t>
            </a:r>
            <a:r>
              <a:rPr lang="ru-RU" sz="2000" dirty="0"/>
              <a:t>и </a:t>
            </a:r>
            <a:r>
              <a:rPr lang="en-US" sz="2000" b="1" dirty="0"/>
              <a:t>__</a:t>
            </a:r>
            <a:r>
              <a:rPr lang="en-US" sz="2000" b="1" dirty="0" err="1"/>
              <a:t>iter</a:t>
            </a:r>
            <a:r>
              <a:rPr lang="en-US" sz="2000" b="1" dirty="0"/>
              <a:t>__</a:t>
            </a:r>
            <a:r>
              <a:rPr lang="en-US" sz="2000" dirty="0"/>
              <a:t>, </a:t>
            </a:r>
            <a:r>
              <a:rPr lang="ru-RU" sz="2000" dirty="0"/>
              <a:t>так как они неявно присутствуют у генератора. </a:t>
            </a: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F1405E-CEDC-E354-6A60-3CC28CF5F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069" y="1015372"/>
            <a:ext cx="4320345" cy="372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 определённом смысле оператор </a:t>
            </a:r>
            <a:r>
              <a:rPr lang="en-US" sz="2000" dirty="0"/>
              <a:t>yield </a:t>
            </a:r>
            <a:r>
              <a:rPr lang="ru-RU" sz="2000" dirty="0"/>
              <a:t>заменяет </a:t>
            </a:r>
            <a:r>
              <a:rPr lang="en-US" sz="2000" dirty="0"/>
              <a:t>return </a:t>
            </a:r>
            <a:r>
              <a:rPr lang="ru-RU" sz="2000" dirty="0"/>
              <a:t>с тем исключением, что мы снова возвращаемся в функцию, когда вызывается </a:t>
            </a:r>
            <a:r>
              <a:rPr lang="en-US" sz="2000" b="1" dirty="0"/>
              <a:t>next()</a:t>
            </a:r>
            <a:r>
              <a:rPr lang="en-US" sz="2000" dirty="0"/>
              <a:t>. </a:t>
            </a:r>
            <a:r>
              <a:rPr lang="ru-RU" sz="2000" dirty="0"/>
              <a:t>При этом объект-генератор помнит состояние переменных и место, откуда при прошлом вызове произошёл выход из функции.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Использовать генераторы можно как явно вызывая </a:t>
            </a:r>
            <a:r>
              <a:rPr lang="en-US" sz="2000" b="1" dirty="0"/>
              <a:t>next()</a:t>
            </a:r>
            <a:r>
              <a:rPr lang="en-US" sz="2000" dirty="0"/>
              <a:t>, </a:t>
            </a:r>
            <a:r>
              <a:rPr lang="ru-RU" sz="2000" dirty="0"/>
              <a:t>так и неявно – в цикле </a:t>
            </a:r>
            <a:r>
              <a:rPr lang="en-US" sz="2000" b="1" dirty="0"/>
              <a:t>for</a:t>
            </a:r>
            <a:r>
              <a:rPr lang="ru-RU" sz="2000" dirty="0"/>
              <a:t>. Если у генератора кончатся элементы для обработки, будет возбуждено исключение </a:t>
            </a:r>
            <a:r>
              <a:rPr lang="en-US" sz="2000" b="1" dirty="0" err="1"/>
              <a:t>StopIteration</a:t>
            </a:r>
            <a:r>
              <a:rPr lang="en-US" sz="2000" dirty="0"/>
              <a:t>, </a:t>
            </a:r>
            <a:r>
              <a:rPr lang="ru-RU" sz="2000" dirty="0"/>
              <a:t>цикл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завершится.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0186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Есть много ситуаций, когда генераторы оказываются полезными: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>
                <a:cs typeface="Baloo 2"/>
                <a:sym typeface="Baloo 2"/>
              </a:rPr>
              <a:t>г</a:t>
            </a:r>
            <a:r>
              <a:rPr kumimoji="0" lang="ru-RU" sz="20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енераторы</a:t>
            </a: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 помогают</a:t>
            </a:r>
            <a:r>
              <a:rPr lang="ru-RU" sz="2000" dirty="0">
                <a:cs typeface="Baloo 2"/>
                <a:sym typeface="Baloo 2"/>
              </a:rPr>
              <a:t> обрабатывать большие объёмы данных, они позволяют производить так называемые ленивые вычисления 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>
                <a:cs typeface="Baloo 2"/>
                <a:sym typeface="Baloo 2"/>
              </a:rPr>
              <a:t>г</a:t>
            </a:r>
            <a:r>
              <a:rPr kumimoji="0" lang="ru-RU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енераторы</a:t>
            </a: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 </a:t>
            </a:r>
            <a:r>
              <a:rPr kumimoji="0" lang="ru-RU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позвол</a:t>
            </a:r>
            <a:r>
              <a:rPr lang="ru-RU" sz="2000" dirty="0" err="1">
                <a:cs typeface="Baloo 2"/>
                <a:sym typeface="Baloo 2"/>
              </a:rPr>
              <a:t>яют</a:t>
            </a:r>
            <a:r>
              <a:rPr lang="ru-RU" sz="2000" dirty="0">
                <a:cs typeface="Baloo 2"/>
                <a:sym typeface="Baloo 2"/>
              </a:rPr>
              <a:t> настроить одновременное исполнение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>
                <a:cs typeface="Baloo 2"/>
                <a:sym typeface="Baloo 2"/>
              </a:rPr>
              <a:t>г</a:t>
            </a:r>
            <a:r>
              <a:rPr kumimoji="0" lang="ru-RU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енераторы</a:t>
            </a: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 часто используются для чтения </a:t>
            </a:r>
            <a:r>
              <a:rPr kumimoji="0" lang="ru-RU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кр</a:t>
            </a:r>
            <a:r>
              <a:rPr lang="ru-RU" sz="2000" dirty="0" err="1">
                <a:cs typeface="Baloo 2"/>
                <a:sym typeface="Baloo 2"/>
              </a:rPr>
              <a:t>упных</a:t>
            </a:r>
            <a:r>
              <a:rPr lang="ru-RU" sz="2000" dirty="0">
                <a:cs typeface="Baloo 2"/>
                <a:sym typeface="Baloo 2"/>
              </a:rPr>
              <a:t> файлов, это делает код чище и компактнее, и экономит память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dirty="0">
                <a:cs typeface="Baloo 2"/>
                <a:sym typeface="Baloo 2"/>
              </a:rPr>
              <a:t>г</a:t>
            </a:r>
            <a:r>
              <a:rPr kumimoji="0" lang="ru-RU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енераторы</a:t>
            </a: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 часто бывают поле</a:t>
            </a:r>
            <a:r>
              <a:rPr lang="ru-RU" sz="2000" dirty="0" err="1">
                <a:cs typeface="Baloo 2"/>
                <a:sym typeface="Baloo 2"/>
              </a:rPr>
              <a:t>зны</a:t>
            </a:r>
            <a:r>
              <a:rPr lang="ru-RU" sz="2000" dirty="0">
                <a:cs typeface="Baloo 2"/>
                <a:sym typeface="Baloo 2"/>
              </a:rPr>
              <a:t> для веб-</a:t>
            </a:r>
            <a:r>
              <a:rPr lang="ru-RU" sz="2000" dirty="0" err="1">
                <a:cs typeface="Baloo 2"/>
                <a:sym typeface="Baloo 2"/>
              </a:rPr>
              <a:t>скраппинга</a:t>
            </a:r>
            <a:r>
              <a:rPr lang="ru-RU" sz="2000" dirty="0">
                <a:cs typeface="Baloo 2"/>
                <a:sym typeface="Baloo 2"/>
              </a:rPr>
              <a:t>, получая и обрабатывая по одной странице вместо загрузки всех страниц сразу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Генераторы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26102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2AB498-7007-865C-93E7-CCC72CB9F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11225" t="12867" r="16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oogle Shape;166;p23">
            <a:extLst>
              <a:ext uri="{FF2B5EF4-FFF2-40B4-BE49-F238E27FC236}">
                <a16:creationId xmlns:a16="http://schemas.microsoft.com/office/drawing/2014/main" id="{5A4E732E-E228-F06C-9EEF-98FC6927FA98}"/>
              </a:ext>
            </a:extLst>
          </p:cNvPr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6" name="Google Shape;167;p23">
              <a:extLst>
                <a:ext uri="{FF2B5EF4-FFF2-40B4-BE49-F238E27FC236}">
                  <a16:creationId xmlns:a16="http://schemas.microsoft.com/office/drawing/2014/main" id="{B6788147-D608-3CA2-8677-1B8A7173CF53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68;p23">
              <a:extLst>
                <a:ext uri="{FF2B5EF4-FFF2-40B4-BE49-F238E27FC236}">
                  <a16:creationId xmlns:a16="http://schemas.microsoft.com/office/drawing/2014/main" id="{A9F09E6C-225E-DB31-B850-50BDF461E39F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F1C5DA20-8B60-B82E-DFA2-C201FB5E672A}"/>
              </a:ext>
            </a:extLst>
          </p:cNvPr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69;p23">
            <a:extLst>
              <a:ext uri="{FF2B5EF4-FFF2-40B4-BE49-F238E27FC236}">
                <a16:creationId xmlns:a16="http://schemas.microsoft.com/office/drawing/2014/main" id="{D5956482-DB72-7DBF-0195-6BBE7E0D516F}"/>
              </a:ext>
            </a:extLst>
          </p:cNvPr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0" name="Google Shape;170;p23">
              <a:extLst>
                <a:ext uri="{FF2B5EF4-FFF2-40B4-BE49-F238E27FC236}">
                  <a16:creationId xmlns:a16="http://schemas.microsoft.com/office/drawing/2014/main" id="{303F75A9-020B-97E5-3109-516D9802B62C}"/>
                </a:ext>
              </a:extLst>
            </p:cNvPr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23">
              <a:extLst>
                <a:ext uri="{FF2B5EF4-FFF2-40B4-BE49-F238E27FC236}">
                  <a16:creationId xmlns:a16="http://schemas.microsoft.com/office/drawing/2014/main" id="{B8978FB0-6133-F6FA-86C7-C5F473C6DCD0}"/>
                </a:ext>
              </a:extLst>
            </p:cNvPr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;p23">
              <a:extLst>
                <a:ext uri="{FF2B5EF4-FFF2-40B4-BE49-F238E27FC236}">
                  <a16:creationId xmlns:a16="http://schemas.microsoft.com/office/drawing/2014/main" id="{80F899ED-6C7B-726B-FB43-468CD015E4CC}"/>
                </a:ext>
              </a:extLst>
            </p:cNvPr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2B6B-8E49-C684-6E64-817A9478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10" y="445025"/>
            <a:ext cx="8089989" cy="569210"/>
          </a:xfrm>
        </p:spPr>
        <p:txBody>
          <a:bodyPr/>
          <a:lstStyle/>
          <a:p>
            <a:r>
              <a:rPr lang="ru-RU" dirty="0"/>
              <a:t>Итераторы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24DEA9-9AA8-536B-CFA0-9C11F79F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4A4FA6F-1616-CD71-3D7D-F9AF10CEC0FC}"/>
              </a:ext>
            </a:extLst>
          </p:cNvPr>
          <p:cNvSpPr txBox="1">
            <a:spLocks/>
          </p:cNvSpPr>
          <p:nvPr/>
        </p:nvSpPr>
        <p:spPr>
          <a:xfrm>
            <a:off x="2638926" y="1565525"/>
            <a:ext cx="6324683" cy="31329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200" dirty="0">
                <a:cs typeface="Baloo 2"/>
                <a:sym typeface="Baloo 2"/>
              </a:rPr>
              <a:t>	</a:t>
            </a:r>
            <a:r>
              <a:rPr lang="ru-RU" sz="2000" dirty="0">
                <a:cs typeface="Baloo 2"/>
                <a:sym typeface="Baloo 2"/>
              </a:rPr>
              <a:t>Во многих современных ЯП используют такие сущности, как итераторы. Основное их назначение – это упрощение навигации по элементам объекта, который, как правило, представляет собой некоторую коллекцию (список, словарь и т.д.).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b="1" dirty="0">
                <a:cs typeface="Baloo 2"/>
                <a:sym typeface="Baloo 2"/>
              </a:rPr>
              <a:t>	</a:t>
            </a:r>
            <a:r>
              <a:rPr lang="en-US" sz="2000" dirty="0">
                <a:cs typeface="Baloo 2"/>
                <a:sym typeface="Baloo 2"/>
              </a:rPr>
              <a:t>Python </a:t>
            </a:r>
            <a:r>
              <a:rPr lang="ru-RU" sz="2000" dirty="0">
                <a:cs typeface="Baloo 2"/>
                <a:sym typeface="Baloo 2"/>
              </a:rPr>
              <a:t>в данном случае не исключение, в нём тоже есть поддержка итераторов. 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217837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2AB498-7007-865C-93E7-CCC72CB9F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11225" t="12867" r="16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oogle Shape;166;p23">
            <a:extLst>
              <a:ext uri="{FF2B5EF4-FFF2-40B4-BE49-F238E27FC236}">
                <a16:creationId xmlns:a16="http://schemas.microsoft.com/office/drawing/2014/main" id="{5A4E732E-E228-F06C-9EEF-98FC6927FA98}"/>
              </a:ext>
            </a:extLst>
          </p:cNvPr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6" name="Google Shape;167;p23">
              <a:extLst>
                <a:ext uri="{FF2B5EF4-FFF2-40B4-BE49-F238E27FC236}">
                  <a16:creationId xmlns:a16="http://schemas.microsoft.com/office/drawing/2014/main" id="{B6788147-D608-3CA2-8677-1B8A7173CF53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68;p23">
              <a:extLst>
                <a:ext uri="{FF2B5EF4-FFF2-40B4-BE49-F238E27FC236}">
                  <a16:creationId xmlns:a16="http://schemas.microsoft.com/office/drawing/2014/main" id="{A9F09E6C-225E-DB31-B850-50BDF461E39F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F1C5DA20-8B60-B82E-DFA2-C201FB5E672A}"/>
              </a:ext>
            </a:extLst>
          </p:cNvPr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69;p23">
            <a:extLst>
              <a:ext uri="{FF2B5EF4-FFF2-40B4-BE49-F238E27FC236}">
                <a16:creationId xmlns:a16="http://schemas.microsoft.com/office/drawing/2014/main" id="{D5956482-DB72-7DBF-0195-6BBE7E0D516F}"/>
              </a:ext>
            </a:extLst>
          </p:cNvPr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0" name="Google Shape;170;p23">
              <a:extLst>
                <a:ext uri="{FF2B5EF4-FFF2-40B4-BE49-F238E27FC236}">
                  <a16:creationId xmlns:a16="http://schemas.microsoft.com/office/drawing/2014/main" id="{303F75A9-020B-97E5-3109-516D9802B62C}"/>
                </a:ext>
              </a:extLst>
            </p:cNvPr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23">
              <a:extLst>
                <a:ext uri="{FF2B5EF4-FFF2-40B4-BE49-F238E27FC236}">
                  <a16:creationId xmlns:a16="http://schemas.microsoft.com/office/drawing/2014/main" id="{B8978FB0-6133-F6FA-86C7-C5F473C6DCD0}"/>
                </a:ext>
              </a:extLst>
            </p:cNvPr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;p23">
              <a:extLst>
                <a:ext uri="{FF2B5EF4-FFF2-40B4-BE49-F238E27FC236}">
                  <a16:creationId xmlns:a16="http://schemas.microsoft.com/office/drawing/2014/main" id="{80F899ED-6C7B-726B-FB43-468CD015E4CC}"/>
                </a:ext>
              </a:extLst>
            </p:cNvPr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2B6B-8E49-C684-6E64-817A9478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10" y="445025"/>
            <a:ext cx="8089989" cy="569210"/>
          </a:xfrm>
        </p:spPr>
        <p:txBody>
          <a:bodyPr/>
          <a:lstStyle/>
          <a:p>
            <a:r>
              <a:rPr lang="ru-RU" dirty="0"/>
              <a:t>Взаимодействие с </a:t>
            </a:r>
            <a:br>
              <a:rPr lang="ru-RU" dirty="0"/>
            </a:br>
            <a:r>
              <a:rPr lang="ru-RU" dirty="0"/>
              <a:t>файловой системой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24DEA9-9AA8-536B-CFA0-9C11F79F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4A4FA6F-1616-CD71-3D7D-F9AF10CEC0FC}"/>
              </a:ext>
            </a:extLst>
          </p:cNvPr>
          <p:cNvSpPr txBox="1">
            <a:spLocks/>
          </p:cNvSpPr>
          <p:nvPr/>
        </p:nvSpPr>
        <p:spPr>
          <a:xfrm>
            <a:off x="2638926" y="1565525"/>
            <a:ext cx="6324683" cy="31329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200" dirty="0">
                <a:cs typeface="Baloo 2"/>
                <a:sym typeface="Baloo 2"/>
              </a:rPr>
              <a:t>	</a:t>
            </a:r>
            <a:r>
              <a:rPr lang="ru-RU" sz="2000" dirty="0">
                <a:cs typeface="Baloo 2"/>
                <a:sym typeface="Baloo 2"/>
              </a:rPr>
              <a:t>Обработка файлов с помощью модуля </a:t>
            </a:r>
            <a:r>
              <a:rPr lang="en-US" sz="2000" b="1" dirty="0" err="1">
                <a:cs typeface="Baloo 2"/>
                <a:sym typeface="Baloo 2"/>
              </a:rPr>
              <a:t>os</a:t>
            </a:r>
            <a:r>
              <a:rPr lang="en-US" sz="2000" dirty="0">
                <a:cs typeface="Baloo 2"/>
                <a:sym typeface="Baloo 2"/>
              </a:rPr>
              <a:t> </a:t>
            </a:r>
            <a:r>
              <a:rPr lang="ru-RU" sz="2000" dirty="0">
                <a:cs typeface="Baloo 2"/>
                <a:sym typeface="Baloo 2"/>
              </a:rPr>
              <a:t>включает создание, переименование, удаление файлов и папок, а также получение списка всех файлов и каталогов и многое другое.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	Модуль </a:t>
            </a:r>
            <a:r>
              <a:rPr lang="en-US" sz="2000" b="1" dirty="0" err="1">
                <a:cs typeface="Baloo 2"/>
                <a:sym typeface="Baloo 2"/>
              </a:rPr>
              <a:t>os</a:t>
            </a:r>
            <a:r>
              <a:rPr lang="en-US" sz="2000" dirty="0">
                <a:cs typeface="Baloo 2"/>
                <a:sym typeface="Baloo 2"/>
              </a:rPr>
              <a:t> </a:t>
            </a:r>
            <a:r>
              <a:rPr lang="ru-RU" sz="2000" dirty="0">
                <a:cs typeface="Baloo 2"/>
                <a:sym typeface="Baloo 2"/>
              </a:rPr>
              <a:t>используется не только для работы с файлами, он включает в себя массу методов и инструментов для других операций: обработки переменных среды, управления системными процессами, а также аргументы командной строки и расширенные атрибуты файлов </a:t>
            </a:r>
            <a:r>
              <a:rPr lang="en-US" sz="2000" dirty="0">
                <a:cs typeface="Baloo 2"/>
                <a:sym typeface="Baloo 2"/>
              </a:rPr>
              <a:t>Linux. </a:t>
            </a:r>
            <a:endParaRPr lang="ru-RU" sz="2000" dirty="0">
              <a:cs typeface="Baloo 2"/>
              <a:sym typeface="Baloo 2"/>
            </a:endParaRPr>
          </a:p>
        </p:txBody>
      </p:sp>
    </p:spTree>
    <p:extLst>
      <p:ext uri="{BB962C8B-B14F-4D97-AF65-F5344CB8AC3E}">
        <p14:creationId xmlns:p14="http://schemas.microsoft.com/office/powerpoint/2010/main" val="317507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440725-6CD4-382D-014B-2E9D2E75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62" y="2682783"/>
            <a:ext cx="6384302" cy="2114800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Самая простая и вместе с тем одна из самых важных команд для </a:t>
            </a:r>
            <a:r>
              <a:rPr lang="en-US" sz="2000" dirty="0"/>
              <a:t>Python-</a:t>
            </a:r>
            <a:r>
              <a:rPr lang="ru-RU" sz="2000" dirty="0"/>
              <a:t>разработчика – показать текущий каталог. Она нужна, потому что разработчики чаще всего имеют дело с относительными путями, но в некоторых случаях важно знать, где мы находимся.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Взаимодействие с файловой системой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42864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Взаимодействие с файловой системой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Прежде чем задействовать команду по созданию файла или каталога, стоит убедиться, что аналогичных элементов ещё нет. Это поможет избежать ряда ошибок, включая перезапись существующих элементов с данными. </a:t>
            </a: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E8EBEB-B28C-0191-DC3D-CDB45CB2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427" y="2681850"/>
            <a:ext cx="6384304" cy="2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00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Если вы хотите, чтобы ваше приложение было кроссплатформенным, не стоит использовать </a:t>
            </a:r>
            <a:r>
              <a:rPr lang="en-US" sz="2000" b="1" dirty="0"/>
              <a:t>“/”</a:t>
            </a:r>
            <a:r>
              <a:rPr lang="en-US" sz="2000" dirty="0"/>
              <a:t> </a:t>
            </a:r>
            <a:r>
              <a:rPr lang="ru-RU" sz="2000" dirty="0"/>
              <a:t>как разделитель пути, некоторые старые версии </a:t>
            </a:r>
            <a:r>
              <a:rPr lang="en-US" sz="2000" i="1" dirty="0"/>
              <a:t>Windows</a:t>
            </a:r>
            <a:r>
              <a:rPr lang="en-US" sz="2000" dirty="0"/>
              <a:t> </a:t>
            </a:r>
            <a:r>
              <a:rPr lang="ru-RU" sz="2000" dirty="0"/>
              <a:t>распознают только </a:t>
            </a:r>
            <a:r>
              <a:rPr lang="en-US" sz="2000" b="1" dirty="0"/>
              <a:t>“\”</a:t>
            </a:r>
            <a:r>
              <a:rPr lang="en-US" sz="2000" dirty="0"/>
              <a:t> </a:t>
            </a:r>
            <a:r>
              <a:rPr lang="ru-RU" sz="2000" dirty="0"/>
              <a:t>в качестве разделителя. </a:t>
            </a:r>
            <a:r>
              <a:rPr lang="en-US" sz="2000" dirty="0"/>
              <a:t>Python </a:t>
            </a:r>
            <a:r>
              <a:rPr lang="ru-RU" sz="2000" dirty="0"/>
              <a:t>решает эту проблему – </a:t>
            </a:r>
            <a:r>
              <a:rPr lang="en-US" sz="2000" b="1" dirty="0" err="1"/>
              <a:t>os.path.join</a:t>
            </a:r>
            <a:r>
              <a:rPr lang="en-US" sz="2000" b="1" dirty="0"/>
              <a:t>()</a:t>
            </a:r>
            <a:endParaRPr lang="ru-RU" sz="2000" b="1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Взаимодействие с файловой системой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CBB1E5-05E0-E254-CA23-544F11D25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395" y="2636212"/>
            <a:ext cx="4995210" cy="2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67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Взаимодействие с файловой системой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500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Создать новую директорию можно командой </a:t>
            </a:r>
            <a:r>
              <a:rPr lang="en-US" sz="2000" b="1" dirty="0" err="1"/>
              <a:t>mkdir</a:t>
            </a:r>
            <a:r>
              <a:rPr lang="ru-RU" sz="2000" dirty="0"/>
              <a:t>. Если мы попытаемся создать директорию, которая уже существует, то получим исключение, поэтому лучше всегда проверять наличие одноимённого каталога перед созданием</a:t>
            </a: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A6B5D8-2E03-1731-C75A-E592279CC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213" y="2398381"/>
            <a:ext cx="5131574" cy="26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47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Иногда нам нужно создать подкаталоги с уровнем вложенности 2 и более. Если мы всё ещё используем </a:t>
            </a:r>
            <a:r>
              <a:rPr lang="en-US" sz="2000" b="1" dirty="0" err="1"/>
              <a:t>os.mkdir</a:t>
            </a:r>
            <a:r>
              <a:rPr lang="en-US" sz="2000" b="1" dirty="0"/>
              <a:t>()</a:t>
            </a:r>
            <a:r>
              <a:rPr lang="en-US" sz="2000" dirty="0"/>
              <a:t>, </a:t>
            </a:r>
            <a:r>
              <a:rPr lang="ru-RU" sz="2000" dirty="0"/>
              <a:t>нам нужно будет вызвать её несколько раз. Для таких ситуаций можно использовать </a:t>
            </a:r>
            <a:r>
              <a:rPr lang="en-US" sz="2000" b="1" dirty="0" err="1"/>
              <a:t>os.makedirs</a:t>
            </a:r>
            <a:r>
              <a:rPr lang="en-US" sz="2000" b="1" dirty="0"/>
              <a:t>()</a:t>
            </a:r>
            <a:r>
              <a:rPr lang="en-US" sz="2000" dirty="0"/>
              <a:t>, </a:t>
            </a:r>
            <a:r>
              <a:rPr lang="ru-RU" sz="2000" dirty="0"/>
              <a:t>она позволит создать все необходимые промежуточные каталоги. </a:t>
            </a:r>
            <a:endParaRPr lang="ru-RU" sz="2000" b="1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Взаимодействие с файловой системой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EC5E81-3402-4CF8-7E54-BAA7A1CC6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286" y="3028957"/>
            <a:ext cx="6628872" cy="14053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E47C56-7ECA-1915-4808-6894C7B6A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68" y="3075322"/>
            <a:ext cx="1994934" cy="8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999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Взаимодействие с файловой системой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4184753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Ещё одна полезная команда – </a:t>
            </a:r>
            <a:r>
              <a:rPr lang="en-US" sz="2000" b="1" dirty="0" err="1"/>
              <a:t>os.listdir</a:t>
            </a:r>
            <a:r>
              <a:rPr lang="en-US" sz="2000" b="1" dirty="0"/>
              <a:t>(), </a:t>
            </a:r>
            <a:r>
              <a:rPr lang="ru-RU" sz="2000" dirty="0"/>
              <a:t>она показывает всё содержимое каталога. </a:t>
            </a:r>
            <a:endParaRPr lang="en-US" sz="2000" dirty="0"/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/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dirty="0"/>
              <a:t>C </a:t>
            </a:r>
            <a:r>
              <a:rPr lang="ru-RU" sz="2000" dirty="0"/>
              <a:t>помощью модуля </a:t>
            </a:r>
            <a:r>
              <a:rPr lang="en-US" sz="2000" b="1" dirty="0" err="1"/>
              <a:t>os</a:t>
            </a:r>
            <a:r>
              <a:rPr lang="en-US" sz="2000" dirty="0"/>
              <a:t> </a:t>
            </a:r>
            <a:r>
              <a:rPr lang="ru-RU" sz="2000" dirty="0"/>
              <a:t>достаточно просто переименовать файл:</a:t>
            </a: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A4B04-2184-4C21-9679-54E07285F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003" y="1058564"/>
            <a:ext cx="3886200" cy="19932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084A58-D886-73AD-3495-78A233B67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75" y="3355546"/>
            <a:ext cx="4768795" cy="16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92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Функцию </a:t>
            </a:r>
            <a:r>
              <a:rPr lang="en-US" sz="2000" b="1" dirty="0" err="1"/>
              <a:t>os.replace</a:t>
            </a:r>
            <a:r>
              <a:rPr lang="en-US" sz="2000" b="1" dirty="0"/>
              <a:t>() </a:t>
            </a:r>
            <a:r>
              <a:rPr lang="ru-RU" sz="2000" dirty="0"/>
              <a:t>можно использовать для перемещения файлов или каталогов. Стоит обратить внимание, что если в папке </a:t>
            </a:r>
            <a:r>
              <a:rPr lang="en-US" sz="2000" i="1" dirty="0"/>
              <a:t>folder</a:t>
            </a:r>
            <a:r>
              <a:rPr lang="en-US" sz="2000" dirty="0"/>
              <a:t> </a:t>
            </a:r>
            <a:r>
              <a:rPr lang="ru-RU" sz="2000" dirty="0"/>
              <a:t>уже есть файл с таким именем, он будет полностью перезаписан. </a:t>
            </a:r>
            <a:endParaRPr lang="ru-RU" sz="2000" b="1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Взаимодействие с файловой системой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11C1F51-8D2D-5736-8E43-2CA5BFB5C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178" y="2461113"/>
            <a:ext cx="6589643" cy="1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43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Взаимодействие с файловой системой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300000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Если вывод </a:t>
            </a:r>
            <a:r>
              <a:rPr lang="en-US" sz="2000" b="1" dirty="0" err="1"/>
              <a:t>os.listdir</a:t>
            </a:r>
            <a:r>
              <a:rPr lang="en-US" sz="2000" b="1" dirty="0"/>
              <a:t>() </a:t>
            </a:r>
            <a:r>
              <a:rPr lang="ru-RU" sz="2000" dirty="0"/>
              <a:t>оказывается недостаточным, и нам нужно узнать состав всех вложенных каталогов, можно использовать </a:t>
            </a:r>
            <a:r>
              <a:rPr lang="en-US" sz="2000" b="1" dirty="0" err="1"/>
              <a:t>os.walk</a:t>
            </a:r>
            <a:r>
              <a:rPr lang="en-US" sz="2000" b="1" dirty="0"/>
              <a:t>(</a:t>
            </a:r>
            <a:r>
              <a:rPr lang="ru-RU" sz="2000" b="1" dirty="0"/>
              <a:t>) </a:t>
            </a:r>
            <a:r>
              <a:rPr lang="ru-RU" sz="2000" dirty="0"/>
              <a:t>– генератор дерева каталогов. </a:t>
            </a:r>
            <a:r>
              <a:rPr lang="en-US" sz="2000" i="1" dirty="0"/>
              <a:t>”.” </a:t>
            </a:r>
            <a:r>
              <a:rPr lang="ru-RU" sz="2000" dirty="0"/>
              <a:t>здесь – корень дерева. </a:t>
            </a: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72A774-1746-3A14-090B-0AF86BBA8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259" y="1064605"/>
            <a:ext cx="4972155" cy="36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34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b="1" dirty="0"/>
              <a:t>	</a:t>
            </a:r>
            <a:r>
              <a:rPr lang="ru-RU" sz="2000" dirty="0"/>
              <a:t>Удалить существующий файл (не каталог) можно командой </a:t>
            </a:r>
            <a:r>
              <a:rPr lang="en-US" sz="2000" b="1" dirty="0" err="1"/>
              <a:t>os.remove</a:t>
            </a:r>
            <a:r>
              <a:rPr lang="en-US" sz="2000" b="1" dirty="0"/>
              <a:t>()</a:t>
            </a:r>
            <a:r>
              <a:rPr lang="ru-RU" sz="2000" b="1" dirty="0"/>
              <a:t>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Взаимодействие с файловой системой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AE64BF-426B-1E83-49ED-C2F12824D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126" y="1805787"/>
            <a:ext cx="6673329" cy="23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Итераторы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ru-RU" sz="2000" b="1" dirty="0"/>
              <a:t>Итератор (</a:t>
            </a:r>
            <a:r>
              <a:rPr lang="en-US" sz="2000" b="1" dirty="0"/>
              <a:t>iterator)</a:t>
            </a:r>
            <a:r>
              <a:rPr lang="ru-RU" sz="2000" dirty="0"/>
              <a:t> - это объект, который возвращает свои элементы по одному за раз.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С точки зрения </a:t>
            </a:r>
            <a:r>
              <a:rPr lang="en-US" sz="2000" dirty="0"/>
              <a:t>Python</a:t>
            </a:r>
            <a:r>
              <a:rPr lang="ru-RU" sz="2000" dirty="0"/>
              <a:t>, это объект, у которого есть метод </a:t>
            </a:r>
            <a:r>
              <a:rPr lang="en-US" sz="2000" b="1" dirty="0"/>
              <a:t>__next__</a:t>
            </a:r>
            <a:r>
              <a:rPr lang="en-US" sz="2000" dirty="0"/>
              <a:t>. </a:t>
            </a:r>
            <a:r>
              <a:rPr lang="ru-RU" sz="2000" dirty="0"/>
              <a:t>Этот метод возвращает следующий элемент, если он есть, или возвращает исключение </a:t>
            </a:r>
            <a:r>
              <a:rPr lang="en-US" sz="2000" b="1" dirty="0" err="1"/>
              <a:t>StopIteration</a:t>
            </a:r>
            <a:r>
              <a:rPr lang="en-US" sz="2000" dirty="0"/>
              <a:t>, </a:t>
            </a:r>
            <a:r>
              <a:rPr lang="ru-RU" sz="2000" dirty="0"/>
              <a:t>если элементы закончились.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Кроме того, итератор запоминает, на каком элементе он остановился при последней итерации.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ru-RU" sz="2000" b="1" dirty="0"/>
              <a:t>Итерирование</a:t>
            </a:r>
            <a:r>
              <a:rPr lang="ru-RU" sz="2000" dirty="0"/>
              <a:t> – это взаимодействие с неким объектом, поддерживающим </a:t>
            </a:r>
            <a:r>
              <a:rPr lang="ru-RU" sz="2000" i="1" dirty="0"/>
              <a:t>протокол итерации</a:t>
            </a:r>
            <a:r>
              <a:rPr lang="ru-RU" sz="2000" dirty="0"/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07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Взаимодействие с файловой системой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500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en-US" sz="2000" dirty="0"/>
              <a:t>C </a:t>
            </a:r>
            <a:r>
              <a:rPr lang="ru-RU" sz="2000" dirty="0"/>
              <a:t>помощью функции </a:t>
            </a:r>
            <a:r>
              <a:rPr lang="en-US" sz="2000" b="1" dirty="0" err="1"/>
              <a:t>os.rmdir</a:t>
            </a:r>
            <a:r>
              <a:rPr lang="en-US" sz="2000" b="1" dirty="0"/>
              <a:t>() </a:t>
            </a:r>
            <a:r>
              <a:rPr lang="ru-RU" sz="2000" dirty="0"/>
              <a:t>можно удалить указанную папку. Для удаления каталогов рекурсивно стоит использовать </a:t>
            </a:r>
            <a:r>
              <a:rPr lang="en-US" sz="2000" b="1" dirty="0" err="1"/>
              <a:t>os.removedirs</a:t>
            </a:r>
            <a:r>
              <a:rPr lang="en-US" sz="2000" b="1" dirty="0"/>
              <a:t>()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CCB9C-42DC-C503-48FD-3C23DECDC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485" y="2422110"/>
            <a:ext cx="4295030" cy="227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66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3633058" y="1017724"/>
            <a:ext cx="4565956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/>
              <a:defRPr/>
            </a:pPr>
            <a:r>
              <a:rPr lang="ru-RU" sz="2000" dirty="0"/>
              <a:t>Для получения информации о файле используется функция </a:t>
            </a:r>
            <a:r>
              <a:rPr lang="en-US" sz="2000" b="1" dirty="0" err="1"/>
              <a:t>os.stat</a:t>
            </a:r>
            <a:r>
              <a:rPr lang="en-US" sz="2000" b="1" dirty="0"/>
              <a:t>()</a:t>
            </a:r>
            <a:r>
              <a:rPr lang="ru-RU" sz="2000" dirty="0"/>
              <a:t>, которая вернёт кортеж с несколькими метриками. </a:t>
            </a:r>
            <a:endParaRPr kumimoji="0" lang="ru-RU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en-US" sz="2000" b="1" dirty="0" err="1"/>
              <a:t>s</a:t>
            </a:r>
            <a:r>
              <a:rPr lang="en-US" sz="2000" b="1" dirty="0" err="1">
                <a:solidFill>
                  <a:srgbClr val="000000"/>
                </a:solidFill>
              </a:rPr>
              <a:t>t_size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– </a:t>
            </a:r>
            <a:r>
              <a:rPr lang="ru-RU" sz="2000" dirty="0">
                <a:solidFill>
                  <a:srgbClr val="000000"/>
                </a:solidFill>
              </a:rPr>
              <a:t>размер файла в байтах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en-US" sz="2000" b="1" dirty="0" err="1"/>
              <a:t>st_atime</a:t>
            </a:r>
            <a:r>
              <a:rPr lang="en-US" sz="2000" b="1" dirty="0"/>
              <a:t> </a:t>
            </a:r>
            <a:r>
              <a:rPr lang="en-US" sz="2000" dirty="0"/>
              <a:t>– </a:t>
            </a:r>
            <a:r>
              <a:rPr lang="ru-RU" sz="2000" dirty="0"/>
              <a:t>время последнего доступа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en-US" sz="2000" b="1" dirty="0" err="1"/>
              <a:t>st_mtime</a:t>
            </a:r>
            <a:r>
              <a:rPr lang="en-US" sz="2000" dirty="0"/>
              <a:t> – </a:t>
            </a:r>
            <a:r>
              <a:rPr lang="ru-RU" sz="2000" dirty="0"/>
              <a:t>время последнего изменения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en-US" sz="2000" b="1" dirty="0" err="1"/>
              <a:t>st_ctime</a:t>
            </a:r>
            <a:r>
              <a:rPr lang="en-US" sz="2000" b="1" dirty="0"/>
              <a:t> </a:t>
            </a:r>
            <a:r>
              <a:rPr lang="en-US" sz="2000" dirty="0"/>
              <a:t>– </a:t>
            </a:r>
            <a:r>
              <a:rPr lang="ru-RU" sz="2000" dirty="0"/>
              <a:t>в </a:t>
            </a:r>
            <a:r>
              <a:rPr lang="en-US" sz="2000" dirty="0"/>
              <a:t>Linux </a:t>
            </a:r>
            <a:r>
              <a:rPr lang="ru-RU" sz="2000" dirty="0"/>
              <a:t>это время последнего изменения метаданных, в </a:t>
            </a:r>
            <a:r>
              <a:rPr lang="en-US" sz="2000" dirty="0"/>
              <a:t>Windows – </a:t>
            </a:r>
            <a:r>
              <a:rPr lang="ru-RU" sz="2000" dirty="0"/>
              <a:t>время создания файла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Взаимодействие с файловой системой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C1DD4DB-3412-46F5-57E1-3D190AEB3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27" y="1014377"/>
            <a:ext cx="3536431" cy="335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01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2AB498-7007-865C-93E7-CCC72CB9F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11225" t="12867" r="16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oogle Shape;166;p23">
            <a:extLst>
              <a:ext uri="{FF2B5EF4-FFF2-40B4-BE49-F238E27FC236}">
                <a16:creationId xmlns:a16="http://schemas.microsoft.com/office/drawing/2014/main" id="{5A4E732E-E228-F06C-9EEF-98FC6927FA98}"/>
              </a:ext>
            </a:extLst>
          </p:cNvPr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6" name="Google Shape;167;p23">
              <a:extLst>
                <a:ext uri="{FF2B5EF4-FFF2-40B4-BE49-F238E27FC236}">
                  <a16:creationId xmlns:a16="http://schemas.microsoft.com/office/drawing/2014/main" id="{B6788147-D608-3CA2-8677-1B8A7173CF53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68;p23">
              <a:extLst>
                <a:ext uri="{FF2B5EF4-FFF2-40B4-BE49-F238E27FC236}">
                  <a16:creationId xmlns:a16="http://schemas.microsoft.com/office/drawing/2014/main" id="{A9F09E6C-225E-DB31-B850-50BDF461E39F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F1C5DA20-8B60-B82E-DFA2-C201FB5E672A}"/>
              </a:ext>
            </a:extLst>
          </p:cNvPr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69;p23">
            <a:extLst>
              <a:ext uri="{FF2B5EF4-FFF2-40B4-BE49-F238E27FC236}">
                <a16:creationId xmlns:a16="http://schemas.microsoft.com/office/drawing/2014/main" id="{D5956482-DB72-7DBF-0195-6BBE7E0D516F}"/>
              </a:ext>
            </a:extLst>
          </p:cNvPr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0" name="Google Shape;170;p23">
              <a:extLst>
                <a:ext uri="{FF2B5EF4-FFF2-40B4-BE49-F238E27FC236}">
                  <a16:creationId xmlns:a16="http://schemas.microsoft.com/office/drawing/2014/main" id="{303F75A9-020B-97E5-3109-516D9802B62C}"/>
                </a:ext>
              </a:extLst>
            </p:cNvPr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23">
              <a:extLst>
                <a:ext uri="{FF2B5EF4-FFF2-40B4-BE49-F238E27FC236}">
                  <a16:creationId xmlns:a16="http://schemas.microsoft.com/office/drawing/2014/main" id="{B8978FB0-6133-F6FA-86C7-C5F473C6DCD0}"/>
                </a:ext>
              </a:extLst>
            </p:cNvPr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;p23">
              <a:extLst>
                <a:ext uri="{FF2B5EF4-FFF2-40B4-BE49-F238E27FC236}">
                  <a16:creationId xmlns:a16="http://schemas.microsoft.com/office/drawing/2014/main" id="{80F899ED-6C7B-726B-FB43-468CD015E4CC}"/>
                </a:ext>
              </a:extLst>
            </p:cNvPr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2B6B-8E49-C684-6E64-817A9478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10" y="445025"/>
            <a:ext cx="8089989" cy="569210"/>
          </a:xfrm>
        </p:spPr>
        <p:txBody>
          <a:bodyPr/>
          <a:lstStyle/>
          <a:p>
            <a:r>
              <a:rPr lang="ru-RU" dirty="0"/>
              <a:t>Регулярные выражения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24DEA9-9AA8-536B-CFA0-9C11F79F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4A4FA6F-1616-CD71-3D7D-F9AF10CEC0FC}"/>
              </a:ext>
            </a:extLst>
          </p:cNvPr>
          <p:cNvSpPr txBox="1">
            <a:spLocks/>
          </p:cNvSpPr>
          <p:nvPr/>
        </p:nvSpPr>
        <p:spPr>
          <a:xfrm>
            <a:off x="2638926" y="1565525"/>
            <a:ext cx="6324683" cy="31329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200" dirty="0">
                <a:cs typeface="Baloo 2"/>
                <a:sym typeface="Baloo 2"/>
              </a:rPr>
              <a:t>	</a:t>
            </a:r>
            <a:r>
              <a:rPr lang="ru-RU" sz="2000" b="1" dirty="0">
                <a:cs typeface="Baloo 2"/>
                <a:sym typeface="Baloo 2"/>
              </a:rPr>
              <a:t>Регулярные выражения </a:t>
            </a:r>
            <a:r>
              <a:rPr lang="en-US" sz="2000" b="1" dirty="0">
                <a:cs typeface="Baloo 2"/>
                <a:sym typeface="Baloo 2"/>
              </a:rPr>
              <a:t>(Regex)</a:t>
            </a:r>
            <a:r>
              <a:rPr lang="ru-RU" sz="2000" b="1" dirty="0">
                <a:cs typeface="Baloo 2"/>
                <a:sym typeface="Baloo 2"/>
              </a:rPr>
              <a:t> </a:t>
            </a:r>
            <a:r>
              <a:rPr lang="ru-RU" sz="2000" dirty="0">
                <a:cs typeface="Baloo 2"/>
                <a:sym typeface="Baloo 2"/>
              </a:rPr>
              <a:t>– это строки, задающие шаблон для поиска определённых фрагментов в тексте. Помимо поиска, с помощью специальных </a:t>
            </a:r>
            <a:r>
              <a:rPr lang="en-US" sz="2000" dirty="0">
                <a:cs typeface="Baloo 2"/>
                <a:sym typeface="Baloo 2"/>
              </a:rPr>
              <a:t>Regex-</a:t>
            </a:r>
            <a:r>
              <a:rPr lang="ru-RU" sz="2000" dirty="0">
                <a:cs typeface="Baloo 2"/>
                <a:sym typeface="Baloo 2"/>
              </a:rPr>
              <a:t>шаблонов можно манипулировать текстовыми фрагментами – удалять и изменять подстроки частично или полностью. 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	Регулярки применяются для обработки текстовых данных, в том числе в скриптах для веб-</a:t>
            </a:r>
            <a:r>
              <a:rPr lang="ru-RU" sz="2000" dirty="0" err="1">
                <a:cs typeface="Baloo 2"/>
                <a:sym typeface="Baloo 2"/>
              </a:rPr>
              <a:t>скраппинга</a:t>
            </a:r>
            <a:r>
              <a:rPr lang="ru-RU" sz="2000" dirty="0">
                <a:cs typeface="Baloo 2"/>
                <a:sym typeface="Baloo 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99831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Регулярные выражения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Регулярные выражения – хороший инструмент для анализа данных. Они эффективно идентифицируют текст (строку, подстроку) в куче текста, проверяя его по заранее заданному шаблону. Некоторые распространённые сценарии – определение адреса электронной почты, телефона или </a:t>
            </a:r>
            <a:r>
              <a:rPr lang="en-US" sz="2000" dirty="0" err="1"/>
              <a:t>url</a:t>
            </a:r>
            <a:r>
              <a:rPr lang="en-US" sz="2000" dirty="0"/>
              <a:t>-</a:t>
            </a:r>
            <a:r>
              <a:rPr lang="ru-RU" sz="2000" dirty="0"/>
              <a:t>адреса из кучи текста.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Также регулярные выражения подходят для таких задач, как проверка данных, например, валидация номера телефона (начинается с </a:t>
            </a:r>
            <a:r>
              <a:rPr lang="en-US" sz="2000" dirty="0"/>
              <a:t>’+’, </a:t>
            </a:r>
            <a:r>
              <a:rPr lang="ru-RU" sz="2000" dirty="0"/>
              <a:t>содержит в себе только цифры и только определённое количество цифр, содержит ли код и так далее).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472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Пример регулярного выражения для проверки </a:t>
            </a:r>
            <a:r>
              <a:rPr lang="en-US" sz="2000" dirty="0"/>
              <a:t>email: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Регулярные выражения</a:t>
            </a:r>
            <a:endParaRPr lang="ru-BY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09C373-2D68-8780-23E3-926AFB721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9" y="1470320"/>
            <a:ext cx="7620915" cy="30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702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Регулярные выражения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Ещё один пример с почтой:</a:t>
            </a:r>
            <a:endParaRPr lang="en-US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C5089C9-34B1-6E33-0A5B-3645E1FB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20" y="1733345"/>
            <a:ext cx="7060758" cy="252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87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Схема регулярного выражения: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Регулярные выражения</a:t>
            </a:r>
            <a:endParaRPr lang="ru-BY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983D47F-3F01-F38F-F173-598EA7A3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24" y="1769007"/>
            <a:ext cx="7983352" cy="166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827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0D0E5-F154-1FB7-F6BB-13F453009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102C5FE5-4F9D-D382-320F-A92309F3AE64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22339-773F-5C2A-BE89-1540515A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Основы синтаксиса</a:t>
            </a:r>
            <a:endParaRPr lang="ru-BY" dirty="0"/>
          </a:p>
        </p:txBody>
      </p:sp>
      <p:graphicFrame>
        <p:nvGraphicFramePr>
          <p:cNvPr id="3" name="Google Shape;1094;p60">
            <a:extLst>
              <a:ext uri="{FF2B5EF4-FFF2-40B4-BE49-F238E27FC236}">
                <a16:creationId xmlns:a16="http://schemas.microsoft.com/office/drawing/2014/main" id="{F8DD95EF-3392-1737-40D6-AA189DE97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31421"/>
              </p:ext>
            </p:extLst>
          </p:nvPr>
        </p:nvGraphicFramePr>
        <p:xfrm>
          <a:off x="713250" y="1072200"/>
          <a:ext cx="7717501" cy="3931770"/>
        </p:xfrm>
        <a:graphic>
          <a:graphicData uri="http://schemas.openxmlformats.org/drawingml/2006/table">
            <a:tbl>
              <a:tblPr>
                <a:noFill/>
                <a:tableStyleId>{26AE0214-66B5-43A9-B8E5-AB9CC09A364C}</a:tableStyleId>
              </a:tblPr>
              <a:tblGrid>
                <a:gridCol w="1163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163">
                  <a:extLst>
                    <a:ext uri="{9D8B030D-6E8A-4147-A177-3AD203B41FA5}">
                      <a16:colId xmlns:a16="http://schemas.microsoft.com/office/drawing/2014/main" val="1794113335"/>
                    </a:ext>
                  </a:extLst>
                </a:gridCol>
                <a:gridCol w="2570640">
                  <a:extLst>
                    <a:ext uri="{9D8B030D-6E8A-4147-A177-3AD203B41FA5}">
                      <a16:colId xmlns:a16="http://schemas.microsoft.com/office/drawing/2014/main" val="199200452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Шаблон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Описание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i="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Пример</a:t>
                      </a:r>
                      <a:endParaRPr sz="1800" b="1" i="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В тексте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.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один любой символ, кроме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\n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 err="1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м.л.ко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Молоко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ru-RU" sz="1800" u="sng" dirty="0" err="1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малако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И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м0л0ко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Ихлеб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\d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любая цифра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СУ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\d\d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СУ35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СУ11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11, АЛ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СУ14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185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\D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любой символ, кроме цифры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926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\D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926(123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1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926-1234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682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\s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любой пробельный символ (пробел, табуляция, конец строки и т.п.)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бор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\s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ода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бор ода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бор    ода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3128960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7E622E-85D4-4CC7-F6B0-7E4698DA7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60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0D0E5-F154-1FB7-F6BB-13F453009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102C5FE5-4F9D-D382-320F-A92309F3AE64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22339-773F-5C2A-BE89-1540515A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Основы синтаксиса</a:t>
            </a:r>
            <a:endParaRPr lang="ru-BY" dirty="0"/>
          </a:p>
        </p:txBody>
      </p:sp>
      <p:graphicFrame>
        <p:nvGraphicFramePr>
          <p:cNvPr id="3" name="Google Shape;1094;p60">
            <a:extLst>
              <a:ext uri="{FF2B5EF4-FFF2-40B4-BE49-F238E27FC236}">
                <a16:creationId xmlns:a16="http://schemas.microsoft.com/office/drawing/2014/main" id="{F8DD95EF-3392-1737-40D6-AA189DE97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247365"/>
              </p:ext>
            </p:extLst>
          </p:nvPr>
        </p:nvGraphicFramePr>
        <p:xfrm>
          <a:off x="713250" y="1072200"/>
          <a:ext cx="7717501" cy="4206090"/>
        </p:xfrm>
        <a:graphic>
          <a:graphicData uri="http://schemas.openxmlformats.org/drawingml/2006/table">
            <a:tbl>
              <a:tblPr>
                <a:noFill/>
                <a:tableStyleId>{26AE0214-66B5-43A9-B8E5-AB9CC09A364C}</a:tableStyleId>
              </a:tblPr>
              <a:tblGrid>
                <a:gridCol w="1163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163">
                  <a:extLst>
                    <a:ext uri="{9D8B030D-6E8A-4147-A177-3AD203B41FA5}">
                      <a16:colId xmlns:a16="http://schemas.microsoft.com/office/drawing/2014/main" val="1794113335"/>
                    </a:ext>
                  </a:extLst>
                </a:gridCol>
                <a:gridCol w="2570640">
                  <a:extLst>
                    <a:ext uri="{9D8B030D-6E8A-4147-A177-3AD203B41FA5}">
                      <a16:colId xmlns:a16="http://schemas.microsoft.com/office/drawing/2014/main" val="199200452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Шаблон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Описание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i="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Пример</a:t>
                      </a:r>
                      <a:endParaRPr sz="1800" b="1" i="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В тексте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\S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любой </a:t>
                      </a:r>
                      <a:r>
                        <a:rPr lang="ru-RU" sz="1800" dirty="0" err="1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непробельный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 символ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\s123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X123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!123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45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\w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любая буква, цифра или _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\w\w\w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Год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f_3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 err="1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qwe</a:t>
                      </a:r>
                      <a:r>
                        <a:rPr lang="en-US" sz="1800" u="none" dirty="0" err="1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rt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185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\W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любая не-буква, не-цифра и не-подчёркивание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com\W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com!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com)</a:t>
                      </a:r>
                      <a:endParaRPr lang="ru-RU" sz="1800" u="sng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682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[..]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 из символов в скобках или из диапазона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[0-9][0-9A-Fa-f]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1F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4B</a:t>
                      </a:r>
                      <a:endParaRPr lang="ru-RU" sz="1800" u="sng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3128960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7E622E-85D4-4CC7-F6B0-7E4698DA7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39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0D0E5-F154-1FB7-F6BB-13F453009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102C5FE5-4F9D-D382-320F-A92309F3AE64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22339-773F-5C2A-BE89-1540515A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BY" dirty="0"/>
              <a:t>Квантификаторы</a:t>
            </a:r>
          </a:p>
        </p:txBody>
      </p:sp>
      <p:graphicFrame>
        <p:nvGraphicFramePr>
          <p:cNvPr id="3" name="Google Shape;1094;p60">
            <a:extLst>
              <a:ext uri="{FF2B5EF4-FFF2-40B4-BE49-F238E27FC236}">
                <a16:creationId xmlns:a16="http://schemas.microsoft.com/office/drawing/2014/main" id="{F8DD95EF-3392-1737-40D6-AA189DE97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5544503"/>
              </p:ext>
            </p:extLst>
          </p:nvPr>
        </p:nvGraphicFramePr>
        <p:xfrm>
          <a:off x="713250" y="1072200"/>
          <a:ext cx="7717501" cy="3657450"/>
        </p:xfrm>
        <a:graphic>
          <a:graphicData uri="http://schemas.openxmlformats.org/drawingml/2006/table">
            <a:tbl>
              <a:tblPr>
                <a:noFill/>
                <a:tableStyleId>{26AE0214-66B5-43A9-B8E5-AB9CC09A364C}</a:tableStyleId>
              </a:tblPr>
              <a:tblGrid>
                <a:gridCol w="1163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163">
                  <a:extLst>
                    <a:ext uri="{9D8B030D-6E8A-4147-A177-3AD203B41FA5}">
                      <a16:colId xmlns:a16="http://schemas.microsoft.com/office/drawing/2014/main" val="1794113335"/>
                    </a:ext>
                  </a:extLst>
                </a:gridCol>
                <a:gridCol w="2570640">
                  <a:extLst>
                    <a:ext uri="{9D8B030D-6E8A-4147-A177-3AD203B41FA5}">
                      <a16:colId xmlns:a16="http://schemas.microsoft.com/office/drawing/2014/main" val="199200452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Шаблон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Описание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i="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Пример</a:t>
                      </a:r>
                      <a:endParaRPr sz="1800" b="1" i="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В тексте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{n}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ровно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n 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повторений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\d{4}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1, 12, 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1234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12345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{m, n}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от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m 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до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n 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повторений включительно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\d{2, 4}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123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1234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12345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185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{m, }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не менее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m 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повторений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\d{3, }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 12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 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123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 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1234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 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12345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682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{, n}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не более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n 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повторений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\d{, 2}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3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3128960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7E622E-85D4-4CC7-F6B0-7E4698DA7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6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ru-RU" sz="2000" b="1" dirty="0"/>
              <a:t>Протоколом</a:t>
            </a:r>
            <a:r>
              <a:rPr lang="ru-RU" sz="2000" dirty="0"/>
              <a:t> называют набор определённых действий над объектом. Протокол итерации – один из самых важных протоколов в </a:t>
            </a:r>
            <a:r>
              <a:rPr lang="en-US" sz="2000" dirty="0"/>
              <a:t>Python, </a:t>
            </a:r>
            <a:r>
              <a:rPr lang="ru-RU" sz="2000" dirty="0"/>
              <a:t>именно он позволяет циклу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работать с самыми различными коллекциями </a:t>
            </a:r>
            <a:r>
              <a:rPr lang="ru-RU" sz="2000" i="1" dirty="0"/>
              <a:t>единообразно</a:t>
            </a:r>
            <a:r>
              <a:rPr lang="ru-RU" sz="2000" dirty="0"/>
              <a:t>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ru-RU" sz="2000" b="1" dirty="0"/>
              <a:t>Итерируемым объектом (</a:t>
            </a:r>
            <a:r>
              <a:rPr lang="en-US" sz="2000" b="1" dirty="0" err="1"/>
              <a:t>iterable</a:t>
            </a:r>
            <a:r>
              <a:rPr lang="en-US" sz="2000" b="1" dirty="0"/>
              <a:t>) </a:t>
            </a:r>
            <a:r>
              <a:rPr lang="ru-RU" sz="2000" dirty="0"/>
              <a:t>в </a:t>
            </a:r>
            <a:r>
              <a:rPr lang="en-US" sz="2000" dirty="0"/>
              <a:t>Python </a:t>
            </a:r>
            <a:r>
              <a:rPr lang="ru-RU" sz="2000" dirty="0"/>
              <a:t>называется объект, имеющий методы </a:t>
            </a:r>
            <a:r>
              <a:rPr lang="en-US" sz="2000" b="1" dirty="0"/>
              <a:t>__</a:t>
            </a:r>
            <a:r>
              <a:rPr lang="en-US" sz="2000" b="1" dirty="0" err="1"/>
              <a:t>iter</a:t>
            </a:r>
            <a:r>
              <a:rPr lang="en-US" sz="2000" b="1" dirty="0"/>
              <a:t>__ </a:t>
            </a:r>
            <a:r>
              <a:rPr lang="ru-RU" sz="2000" dirty="0"/>
              <a:t>или </a:t>
            </a:r>
            <a:r>
              <a:rPr lang="en-US" sz="2000" b="1" dirty="0"/>
              <a:t>__</a:t>
            </a:r>
            <a:r>
              <a:rPr lang="en-US" sz="2000" b="1" dirty="0" err="1"/>
              <a:t>getitem</a:t>
            </a:r>
            <a:r>
              <a:rPr lang="en-US" sz="2000" b="1" dirty="0"/>
              <a:t>__</a:t>
            </a:r>
            <a:r>
              <a:rPr lang="ru-RU" sz="2000" dirty="0"/>
              <a:t>, которые могут возвращать итераторы или принимать индексы. В итоге, итерируемый объект – это объект, который может предоставить нам итератор.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ru-RU" sz="2000" b="1" dirty="0"/>
              <a:t>Итератор</a:t>
            </a:r>
            <a:r>
              <a:rPr lang="ru-RU" sz="2000" dirty="0"/>
              <a:t> – объект, который имеет метод </a:t>
            </a:r>
            <a:r>
              <a:rPr lang="en-US" sz="2000" b="1" dirty="0"/>
              <a:t>__next__</a:t>
            </a:r>
            <a:r>
              <a:rPr lang="en-US" sz="2000" dirty="0"/>
              <a:t>. </a:t>
            </a: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Итераторы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99930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0D0E5-F154-1FB7-F6BB-13F453009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102C5FE5-4F9D-D382-320F-A92309F3AE64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22339-773F-5C2A-BE89-1540515A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BY" dirty="0"/>
              <a:t>Квантификаторы</a:t>
            </a:r>
          </a:p>
        </p:txBody>
      </p:sp>
      <p:graphicFrame>
        <p:nvGraphicFramePr>
          <p:cNvPr id="3" name="Google Shape;1094;p60">
            <a:extLst>
              <a:ext uri="{FF2B5EF4-FFF2-40B4-BE49-F238E27FC236}">
                <a16:creationId xmlns:a16="http://schemas.microsoft.com/office/drawing/2014/main" id="{F8DD95EF-3392-1737-40D6-AA189DE97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60960"/>
              </p:ext>
            </p:extLst>
          </p:nvPr>
        </p:nvGraphicFramePr>
        <p:xfrm>
          <a:off x="713250" y="1072200"/>
          <a:ext cx="7717501" cy="3657450"/>
        </p:xfrm>
        <a:graphic>
          <a:graphicData uri="http://schemas.openxmlformats.org/drawingml/2006/table">
            <a:tbl>
              <a:tblPr>
                <a:noFill/>
                <a:tableStyleId>{26AE0214-66B5-43A9-B8E5-AB9CC09A364C}</a:tableStyleId>
              </a:tblPr>
              <a:tblGrid>
                <a:gridCol w="1163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163">
                  <a:extLst>
                    <a:ext uri="{9D8B030D-6E8A-4147-A177-3AD203B41FA5}">
                      <a16:colId xmlns:a16="http://schemas.microsoft.com/office/drawing/2014/main" val="1794113335"/>
                    </a:ext>
                  </a:extLst>
                </a:gridCol>
                <a:gridCol w="2570640">
                  <a:extLst>
                    <a:ext uri="{9D8B030D-6E8A-4147-A177-3AD203B41FA5}">
                      <a16:colId xmlns:a16="http://schemas.microsoft.com/office/drawing/2014/main" val="199200452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Шаблон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Описание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i="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Пример</a:t>
                      </a:r>
                      <a:endParaRPr sz="1800" b="1" i="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В тексте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?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0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 или 1 вхождение (синоним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{0, 1})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валы?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вал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валы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вал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ов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*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0 или более (синоним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{0, }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C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У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\d*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СУ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СУ1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ru-RU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СУ12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185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+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 или более вхождений (синоним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{1, })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a\)+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a)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a))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a)))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none" dirty="0" err="1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b</a:t>
                      </a:r>
                      <a:r>
                        <a:rPr lang="en-US" sz="1800" u="sng" dirty="0" err="1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a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)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])</a:t>
                      </a:r>
                      <a:endParaRPr lang="ru-RU" sz="1800" u="sng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682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{, n}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не более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n </a:t>
                      </a:r>
                      <a:r>
                        <a:rPr lang="ru-RU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повторений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\d{, 2}</a:t>
                      </a:r>
                      <a:endParaRPr lang="ru-RU" sz="1800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, </a:t>
                      </a: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12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3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3128960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7E622E-85D4-4CC7-F6B0-7E4698DA7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85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Жадные квантификаторы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По умолчанию квантификаторы </a:t>
            </a:r>
            <a:r>
              <a:rPr lang="ru-RU" sz="2000" i="1" dirty="0"/>
              <a:t>жадные</a:t>
            </a:r>
            <a:r>
              <a:rPr lang="ru-RU" sz="2000" dirty="0"/>
              <a:t>, то есть захватывают максимально возможное число символов. Добавление знака </a:t>
            </a:r>
            <a:r>
              <a:rPr lang="en-US" sz="2000" dirty="0"/>
              <a:t>? </a:t>
            </a:r>
            <a:r>
              <a:rPr lang="ru-RU" sz="2000" dirty="0"/>
              <a:t>Делает их </a:t>
            </a:r>
            <a:r>
              <a:rPr lang="ru-RU" sz="2000" i="1" dirty="0"/>
              <a:t>ленивыми</a:t>
            </a:r>
            <a:r>
              <a:rPr lang="ru-RU" sz="2000" dirty="0"/>
              <a:t>, тогда они захватывают минимально возможное число символов.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Например, шаблону </a:t>
            </a:r>
            <a:r>
              <a:rPr lang="en-US" sz="2000" dirty="0"/>
              <a:t>\(.*\) </a:t>
            </a:r>
            <a:r>
              <a:rPr lang="ru-RU" sz="2000" dirty="0"/>
              <a:t>будет подходить весь такой текст: </a:t>
            </a:r>
            <a:r>
              <a:rPr lang="en-US" sz="2000" u="sng" dirty="0"/>
              <a:t>(a + b) * (c + d) * (e + f)</a:t>
            </a:r>
            <a:r>
              <a:rPr lang="ru-RU" sz="2000" u="sng" dirty="0"/>
              <a:t> 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Но если мы сделаем квантификатор ленивым, то есть вида </a:t>
            </a:r>
            <a:r>
              <a:rPr lang="en-US" sz="2000" dirty="0"/>
              <a:t>\(.*</a:t>
            </a:r>
            <a:r>
              <a:rPr lang="ru-RU" sz="2000" dirty="0"/>
              <a:t>?</a:t>
            </a:r>
            <a:r>
              <a:rPr lang="en-US" sz="2000" dirty="0"/>
              <a:t>\) </a:t>
            </a:r>
            <a:r>
              <a:rPr lang="ru-RU" sz="2000" dirty="0"/>
              <a:t>, то он захватит из этого текста только </a:t>
            </a:r>
            <a:r>
              <a:rPr lang="en-US" sz="2000" u="sng" dirty="0"/>
              <a:t>(a + b)</a:t>
            </a:r>
            <a:r>
              <a:rPr lang="ru-RU" sz="2000" u="sng" dirty="0"/>
              <a:t> 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541994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Подход с жадностью квантификаторов решает очень важную проблему – проблему границы шаблона. Скажем, шаблон </a:t>
            </a:r>
            <a:r>
              <a:rPr lang="en-US" sz="2000" dirty="0"/>
              <a:t>\d+ </a:t>
            </a:r>
            <a:r>
              <a:rPr lang="ru-RU" sz="2000" dirty="0"/>
              <a:t>захватывает максимально возможное количество цифр. Поэтому можно быть уверенными, что перед найденным шаблоном не идёт цифра и после найденного шаблона цифр тоже больше нет – квантификатор захватит всё, что только можно.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	Однако если в шаблоне есть не жадные части, например, явный текст, то подстрока может быть найдена неудачно. В тех случаях, когда это важно, условие на границу шаблона нужно обязательно добавлять в регулярку. 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Границы шаблона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745510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Пересечение подстрок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 обычной ситуации регулярки позволяют найти только непересекающиеся шаблоны. Вместе с проблемой границы слова это делает их использование в некоторых случаях более сложным. Например, если мы решим искать </a:t>
            </a:r>
            <a:r>
              <a:rPr lang="en-US" sz="2000" dirty="0"/>
              <a:t>email </a:t>
            </a:r>
            <a:r>
              <a:rPr lang="ru-RU" sz="2000" dirty="0"/>
              <a:t>адреса при помощи неудачной регулярки </a:t>
            </a:r>
            <a:r>
              <a:rPr lang="en-US" sz="2000" dirty="0"/>
              <a:t>\w+@\w+</a:t>
            </a:r>
            <a:r>
              <a:rPr lang="ru-RU" sz="2000" dirty="0"/>
              <a:t>, то в неудачном случае найдём вот что: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u="sng" dirty="0" err="1"/>
              <a:t>foo@boo</a:t>
            </a:r>
            <a:r>
              <a:rPr lang="en-US" sz="2000" dirty="0" err="1"/>
              <a:t>@</a:t>
            </a:r>
            <a:r>
              <a:rPr lang="en-US" sz="2000" u="sng" dirty="0" err="1"/>
              <a:t>goo@moo</a:t>
            </a:r>
            <a:r>
              <a:rPr lang="en-US" sz="2000" dirty="0" err="1"/>
              <a:t>@</a:t>
            </a:r>
            <a:r>
              <a:rPr lang="en-US" sz="2000" u="sng" dirty="0" err="1"/>
              <a:t>roo@zoo</a:t>
            </a:r>
            <a:endParaRPr lang="ru-RU" sz="2000" u="sng" dirty="0"/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То есть, это, с одной стороны, и не </a:t>
            </a:r>
            <a:r>
              <a:rPr lang="en-US" sz="2000" dirty="0"/>
              <a:t>email, </a:t>
            </a:r>
            <a:r>
              <a:rPr lang="ru-RU" sz="2000" dirty="0"/>
              <a:t>а с другой – это и не все подстроки вида текст-собака-текст, так как варианты </a:t>
            </a:r>
            <a:r>
              <a:rPr lang="en-US" sz="2000" dirty="0" err="1"/>
              <a:t>boo@goo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 err="1"/>
              <a:t>moo@roo</a:t>
            </a:r>
            <a:r>
              <a:rPr lang="en-US" sz="2000" dirty="0"/>
              <a:t> </a:t>
            </a:r>
            <a:r>
              <a:rPr lang="ru-RU" sz="2000" dirty="0"/>
              <a:t>пропущены.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139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0D0E5-F154-1FB7-F6BB-13F453009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102C5FE5-4F9D-D382-320F-A92309F3AE64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22339-773F-5C2A-BE89-1540515A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Регулярки в </a:t>
            </a:r>
            <a:r>
              <a:rPr lang="en-US" dirty="0"/>
              <a:t>Python – </a:t>
            </a:r>
            <a:r>
              <a:rPr lang="ru-RU" dirty="0"/>
              <a:t>модуль </a:t>
            </a:r>
            <a:r>
              <a:rPr lang="en-US" dirty="0"/>
              <a:t>re</a:t>
            </a:r>
            <a:endParaRPr lang="ru-BY" dirty="0"/>
          </a:p>
        </p:txBody>
      </p:sp>
      <p:graphicFrame>
        <p:nvGraphicFramePr>
          <p:cNvPr id="3" name="Google Shape;1094;p60">
            <a:extLst>
              <a:ext uri="{FF2B5EF4-FFF2-40B4-BE49-F238E27FC236}">
                <a16:creationId xmlns:a16="http://schemas.microsoft.com/office/drawing/2014/main" id="{F8DD95EF-3392-1737-40D6-AA189DE97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433312"/>
              </p:ext>
            </p:extLst>
          </p:nvPr>
        </p:nvGraphicFramePr>
        <p:xfrm>
          <a:off x="713249" y="1072200"/>
          <a:ext cx="7717500" cy="3861464"/>
        </p:xfrm>
        <a:graphic>
          <a:graphicData uri="http://schemas.openxmlformats.org/drawingml/2006/table">
            <a:tbl>
              <a:tblPr>
                <a:noFill/>
                <a:tableStyleId>{26AE0214-66B5-43A9-B8E5-AB9CC09A364C}</a:tableStyleId>
              </a:tblPr>
              <a:tblGrid>
                <a:gridCol w="3111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6172">
                  <a:extLst>
                    <a:ext uri="{9D8B030D-6E8A-4147-A177-3AD203B41FA5}">
                      <a16:colId xmlns:a16="http://schemas.microsoft.com/office/drawing/2014/main" val="1992004528"/>
                    </a:ext>
                  </a:extLst>
                </a:gridCol>
              </a:tblGrid>
              <a:tr h="661184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Функция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Назначение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255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re.search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(pattern, string)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Найти в строке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string 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первую строчку, подходящую под шаблон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pattern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255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re.fullmatch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(pattern, string)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Проверить, подходит ли вся строка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string 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под шаблон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pattern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185948"/>
                  </a:ext>
                </a:extLst>
              </a:tr>
              <a:tr h="725255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re.split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(pattern, string, </a:t>
                      </a: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maxsplit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=0)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Аналог </a:t>
                      </a:r>
                      <a:r>
                        <a:rPr lang="en-US" sz="1800" u="none" dirty="0" err="1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str.split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(), 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только разделение происходит по подстрокам, подходящим под шаблон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pattern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682790"/>
                  </a:ext>
                </a:extLst>
              </a:tr>
              <a:tr h="725255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re.findall(pattern, string)</a:t>
                      </a:r>
                      <a:endParaRPr lang="en-US"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Найти в строке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string 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все непересекающиеся шаблоны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pattern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3128960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7E622E-85D4-4CC7-F6B0-7E4698DA7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95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0D0E5-F154-1FB7-F6BB-13F453009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102C5FE5-4F9D-D382-320F-A92309F3AE64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22339-773F-5C2A-BE89-1540515A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Регулярки в </a:t>
            </a:r>
            <a:r>
              <a:rPr lang="en-US" dirty="0"/>
              <a:t>Python – </a:t>
            </a:r>
            <a:r>
              <a:rPr lang="ru-RU" dirty="0"/>
              <a:t>модуль </a:t>
            </a:r>
            <a:r>
              <a:rPr lang="en-US" dirty="0"/>
              <a:t>re</a:t>
            </a:r>
            <a:endParaRPr lang="ru-BY" dirty="0"/>
          </a:p>
        </p:txBody>
      </p:sp>
      <p:graphicFrame>
        <p:nvGraphicFramePr>
          <p:cNvPr id="3" name="Google Shape;1094;p60">
            <a:extLst>
              <a:ext uri="{FF2B5EF4-FFF2-40B4-BE49-F238E27FC236}">
                <a16:creationId xmlns:a16="http://schemas.microsoft.com/office/drawing/2014/main" id="{F8DD95EF-3392-1737-40D6-AA189DE97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276858"/>
              </p:ext>
            </p:extLst>
          </p:nvPr>
        </p:nvGraphicFramePr>
        <p:xfrm>
          <a:off x="713249" y="1072200"/>
          <a:ext cx="7717500" cy="4135784"/>
        </p:xfrm>
        <a:graphic>
          <a:graphicData uri="http://schemas.openxmlformats.org/drawingml/2006/table">
            <a:tbl>
              <a:tblPr>
                <a:noFill/>
                <a:tableStyleId>{26AE0214-66B5-43A9-B8E5-AB9CC09A364C}</a:tableStyleId>
              </a:tblPr>
              <a:tblGrid>
                <a:gridCol w="3023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3636">
                  <a:extLst>
                    <a:ext uri="{9D8B030D-6E8A-4147-A177-3AD203B41FA5}">
                      <a16:colId xmlns:a16="http://schemas.microsoft.com/office/drawing/2014/main" val="1992004528"/>
                    </a:ext>
                  </a:extLst>
                </a:gridCol>
              </a:tblGrid>
              <a:tr h="661184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Функция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Назначение</a:t>
                      </a:r>
                      <a:endParaRPr sz="1800" b="1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255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re.finditer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(pattern, string)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Итератор по всем непересекающимся шаблонам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pattern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 в строке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string 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255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re.sub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(pattern, </a:t>
                      </a: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repl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, string, count=0)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Заменить в строке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string 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все непересекающиеся шаблоны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pattern 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на </a:t>
                      </a:r>
                      <a:r>
                        <a:rPr lang="en-US" sz="1800" u="none" dirty="0" err="1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repl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185948"/>
                  </a:ext>
                </a:extLst>
              </a:tr>
              <a:tr h="725255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re.compile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(pattern)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Собирает регулярное выражение в объект для последующего использования в других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re-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функциях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682790"/>
                  </a:ext>
                </a:extLst>
              </a:tr>
              <a:tr h="725255"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re.match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JetBrains Mono ExtraBold" panose="02000009000000000000" pitchFamily="49" charset="0"/>
                          <a:ea typeface="JetBrains Mono ExtraBold" panose="02000009000000000000" pitchFamily="49" charset="0"/>
                          <a:cs typeface="JetBrains Mono ExtraBold" panose="02000009000000000000" pitchFamily="49" charset="0"/>
                          <a:sym typeface="El Messiri"/>
                        </a:rPr>
                        <a:t>(pattern, string)</a:t>
                      </a:r>
                      <a:endParaRPr sz="1800" b="1" dirty="0">
                        <a:solidFill>
                          <a:schemeClr val="dk1"/>
                        </a:solidFill>
                        <a:latin typeface="JetBrains Mono ExtraBold" panose="02000009000000000000" pitchFamily="49" charset="0"/>
                        <a:ea typeface="JetBrains Mono ExtraBold" panose="02000009000000000000" pitchFamily="49" charset="0"/>
                        <a:cs typeface="JetBrains Mono ExtraBold" panose="02000009000000000000" pitchFamily="49" charset="0"/>
                        <a:sym typeface="El Messir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Найти в начале строки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string </a:t>
                      </a:r>
                      <a:r>
                        <a:rPr lang="ru-RU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шаблон </a:t>
                      </a:r>
                      <a:r>
                        <a:rPr lang="en-US" sz="1800" u="none" dirty="0">
                          <a:solidFill>
                            <a:schemeClr val="dk1"/>
                          </a:solidFill>
                          <a:latin typeface="Nunito" pitchFamily="2" charset="-52"/>
                          <a:ea typeface="Baloo 2"/>
                          <a:cs typeface="Baloo 2"/>
                          <a:sym typeface="Baloo 2"/>
                        </a:rPr>
                        <a:t>pattern</a:t>
                      </a:r>
                      <a:endParaRPr lang="ru-RU" sz="1800" u="none" dirty="0">
                        <a:solidFill>
                          <a:schemeClr val="dk1"/>
                        </a:solidFill>
                        <a:latin typeface="Nunito" pitchFamily="2" charset="-52"/>
                        <a:ea typeface="Baloo 2"/>
                        <a:cs typeface="Baloo 2"/>
                        <a:sym typeface="Baloo 2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3128960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7E622E-85D4-4CC7-F6B0-7E4698DA7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0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en-US" sz="2000" b="1" dirty="0" err="1"/>
              <a:t>re.match</a:t>
            </a:r>
            <a:r>
              <a:rPr lang="en-US" sz="2000" b="1" dirty="0"/>
              <a:t>(pattern, string)</a:t>
            </a:r>
            <a:r>
              <a:rPr lang="en-US" sz="2000" dirty="0"/>
              <a:t> </a:t>
            </a:r>
            <a:r>
              <a:rPr lang="ru-RU" sz="2000" dirty="0"/>
              <a:t>находит совпадение только в том случае, если соответствующая шаблону подстрока находится в начале строки, по которой ведётся поиск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Регулярки в </a:t>
            </a:r>
            <a:r>
              <a:rPr lang="en-US" dirty="0"/>
              <a:t>Python – </a:t>
            </a:r>
            <a:r>
              <a:rPr lang="ru-RU" dirty="0"/>
              <a:t>модуль </a:t>
            </a:r>
            <a:r>
              <a:rPr lang="en-US" dirty="0"/>
              <a:t>re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5088A8-6FDF-F184-0A30-0D016C42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174" y="2154072"/>
            <a:ext cx="6120517" cy="248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66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Регулярки в </a:t>
            </a:r>
            <a:r>
              <a:rPr lang="en-US" dirty="0"/>
              <a:t>Python</a:t>
            </a:r>
            <a:r>
              <a:rPr lang="ru-RU" dirty="0"/>
              <a:t> – модуль </a:t>
            </a:r>
            <a:r>
              <a:rPr lang="en-US" dirty="0"/>
              <a:t>re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dirty="0"/>
              <a:t>	</a:t>
            </a:r>
            <a:r>
              <a:rPr lang="en-US" sz="2000" b="1" dirty="0" err="1"/>
              <a:t>re.search</a:t>
            </a:r>
            <a:r>
              <a:rPr lang="en-US" sz="2000" b="1" dirty="0"/>
              <a:t>(pattern, string) </a:t>
            </a:r>
            <a:r>
              <a:rPr lang="ru-RU" sz="2000" dirty="0"/>
              <a:t>ищет совпадения по всей строке, при этом возвращает только первое совпадение, даже если в строке, по которой ведётся поиск, их больше</a:t>
            </a: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85CDC1-C950-A745-8017-5D01C50CC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593" y="2096292"/>
            <a:ext cx="6398812" cy="26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61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en-US" sz="2000" b="1" dirty="0" err="1"/>
              <a:t>re.finditer</a:t>
            </a:r>
            <a:r>
              <a:rPr lang="en-US" sz="2000" b="1" dirty="0"/>
              <a:t>(pattern, string) </a:t>
            </a:r>
            <a:r>
              <a:rPr lang="ru-RU" sz="2000" dirty="0"/>
              <a:t>возвращает итератор с объектами, к которым можно обращаться через цикл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Регулярки в </a:t>
            </a:r>
            <a:r>
              <a:rPr lang="en-US" dirty="0"/>
              <a:t>Python – </a:t>
            </a:r>
            <a:r>
              <a:rPr lang="ru-RU" dirty="0"/>
              <a:t>модуль </a:t>
            </a:r>
            <a:r>
              <a:rPr lang="en-US" dirty="0"/>
              <a:t>re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926A77-5047-3960-3A2F-4365DDBC4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056" y="1891556"/>
            <a:ext cx="6549887" cy="306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41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Как работать с </a:t>
            </a:r>
            <a:r>
              <a:rPr lang="en-US" dirty="0"/>
              <a:t>Match-</a:t>
            </a:r>
            <a:r>
              <a:rPr lang="ru-RU" dirty="0"/>
              <a:t>объектами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 </a:t>
            </a:r>
            <a:r>
              <a:rPr lang="en-US" sz="2000" dirty="0"/>
              <a:t>match</a:t>
            </a:r>
            <a:r>
              <a:rPr lang="ru-RU" sz="2000" dirty="0"/>
              <a:t>-объектах находится много интересного. Посмотрим на </a:t>
            </a:r>
            <a:r>
              <a:rPr lang="en-US" sz="2000" dirty="0"/>
              <a:t>match-</a:t>
            </a:r>
            <a:r>
              <a:rPr lang="ru-RU" sz="2000" dirty="0"/>
              <a:t>объект из первого примера: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&lt;</a:t>
            </a:r>
            <a:r>
              <a:rPr lang="en-US" sz="2000" dirty="0" err="1">
                <a:solidFill>
                  <a:schemeClr val="tx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re.Match</a:t>
            </a:r>
            <a:r>
              <a:rPr lang="en-US" sz="2000" dirty="0">
                <a:solidFill>
                  <a:schemeClr val="tx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object; span=(0, 4), match='</a:t>
            </a:r>
            <a:r>
              <a:rPr lang="ru-RU" sz="2000" dirty="0">
                <a:solidFill>
                  <a:schemeClr val="tx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Мама’&gt;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>
              <a:solidFill>
                <a:schemeClr val="tx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b="1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span</a:t>
            </a:r>
            <a:r>
              <a:rPr lang="en-US" sz="2000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– </a:t>
            </a:r>
            <a:r>
              <a:rPr lang="ru-RU" sz="2000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это индексы начала и конца найденной подстроки в тексте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b="1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match</a:t>
            </a:r>
            <a:r>
              <a:rPr lang="en-US" sz="2000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– </a:t>
            </a:r>
            <a:r>
              <a:rPr lang="ru-RU" sz="2000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это, собственно, найденная подстрока</a:t>
            </a:r>
            <a:endParaRPr lang="en-US" sz="2000" dirty="0">
              <a:solidFill>
                <a:schemeClr val="tx1"/>
              </a:solidFill>
              <a:latin typeface="Nunito" pitchFamily="2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275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Итераторы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694996-340E-F92C-4354-DA4AD529C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187" y="1088227"/>
            <a:ext cx="5441623" cy="35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339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4450537" y="1017724"/>
            <a:ext cx="3532815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Если регулярное </a:t>
            </a:r>
            <a:r>
              <a:rPr kumimoji="0" lang="ru-RU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выра</a:t>
            </a:r>
            <a:r>
              <a:rPr lang="ru-RU" sz="2000" dirty="0" err="1">
                <a:cs typeface="Baloo 2"/>
                <a:sym typeface="Baloo 2"/>
              </a:rPr>
              <a:t>жение</a:t>
            </a:r>
            <a:r>
              <a:rPr lang="ru-RU" sz="2000" dirty="0">
                <a:cs typeface="Baloo 2"/>
                <a:sym typeface="Baloo 2"/>
              </a:rPr>
              <a:t> поделено на группы, то, начиная с единицы, можно обращаться не к целой найденной подстроке, а к группе. 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Как работать с </a:t>
            </a:r>
            <a:r>
              <a:rPr lang="en-US" dirty="0"/>
              <a:t>Match-</a:t>
            </a:r>
            <a:r>
              <a:rPr lang="ru-RU" dirty="0"/>
              <a:t>объектами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2ED515-A481-4C46-1828-EF4877CCC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82" y="1016667"/>
            <a:ext cx="4302355" cy="38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Как работать с </a:t>
            </a:r>
            <a:r>
              <a:rPr lang="en-US" dirty="0"/>
              <a:t>Match-</a:t>
            </a:r>
            <a:r>
              <a:rPr lang="ru-RU" dirty="0"/>
              <a:t>объектами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Если группы поименованы, то в качестве аргумента метода </a:t>
            </a:r>
            <a:r>
              <a:rPr lang="en-US" sz="2000" b="1" dirty="0"/>
              <a:t>group</a:t>
            </a:r>
            <a:r>
              <a:rPr lang="en-US" sz="2000" dirty="0"/>
              <a:t> </a:t>
            </a:r>
            <a:r>
              <a:rPr lang="ru-RU" sz="2000" dirty="0"/>
              <a:t>можно передавать название группы, которую нужно получить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>
              <a:solidFill>
                <a:schemeClr val="tx1"/>
              </a:solidFill>
              <a:latin typeface="Nunito" pitchFamily="2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732447-7A8E-1B59-F592-BCDB8B160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492" y="2271420"/>
            <a:ext cx="7019014" cy="242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568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1" y="1017724"/>
            <a:ext cx="7270102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cs typeface="Baloo 2"/>
                <a:sym typeface="Baloo 2"/>
              </a:rPr>
              <a:t>	Метод </a:t>
            </a:r>
            <a:r>
              <a:rPr lang="en-US" sz="2000" b="1" dirty="0">
                <a:cs typeface="Baloo 2"/>
                <a:sym typeface="Baloo 2"/>
              </a:rPr>
              <a:t>groups</a:t>
            </a:r>
            <a:r>
              <a:rPr lang="en-US" sz="2000" dirty="0">
                <a:cs typeface="Baloo 2"/>
                <a:sym typeface="Baloo 2"/>
              </a:rPr>
              <a:t> </a:t>
            </a:r>
            <a:r>
              <a:rPr lang="ru-RU" sz="2000" dirty="0">
                <a:cs typeface="Baloo 2"/>
                <a:sym typeface="Baloo 2"/>
              </a:rPr>
              <a:t>возвращает кортеж с группами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Как работать с </a:t>
            </a:r>
            <a:r>
              <a:rPr lang="en-US" dirty="0"/>
              <a:t>Match-</a:t>
            </a:r>
            <a:r>
              <a:rPr lang="ru-RU" dirty="0"/>
              <a:t>объектами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DC8635-1F3C-9DF1-CCA4-DA6A39A9A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214" y="1552915"/>
            <a:ext cx="6689572" cy="28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534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Как работать с </a:t>
            </a:r>
            <a:r>
              <a:rPr lang="en-US" dirty="0"/>
              <a:t>Match-</a:t>
            </a:r>
            <a:r>
              <a:rPr lang="ru-RU" dirty="0"/>
              <a:t>объектами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2851028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b="1" dirty="0"/>
              <a:t>span</a:t>
            </a:r>
            <a:r>
              <a:rPr lang="en-US" sz="2000" dirty="0"/>
              <a:t> </a:t>
            </a:r>
            <a:r>
              <a:rPr lang="ru-RU" sz="2000" dirty="0"/>
              <a:t>возвращает кортеж с индексами начала и конца подстроки в исходном тексте. Если нужно получить только первый индекс, можно использовать метод </a:t>
            </a:r>
            <a:r>
              <a:rPr lang="en-US" sz="2000" b="1" dirty="0"/>
              <a:t>start</a:t>
            </a:r>
            <a:r>
              <a:rPr lang="en-US" sz="2000" dirty="0"/>
              <a:t>, </a:t>
            </a:r>
            <a:r>
              <a:rPr lang="ru-RU" sz="2000" dirty="0"/>
              <a:t>последний – </a:t>
            </a:r>
            <a:r>
              <a:rPr lang="en-US" sz="2000" b="1" dirty="0"/>
              <a:t>end</a:t>
            </a:r>
            <a:endParaRPr lang="ru-RU" sz="2000" b="1" dirty="0"/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>
              <a:solidFill>
                <a:schemeClr val="tx1"/>
              </a:solidFill>
              <a:latin typeface="Nunito" pitchFamily="2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44A221-DE9B-0766-E2C8-16A2C690F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278" y="1058564"/>
            <a:ext cx="4866472" cy="341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59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en-US" sz="2000" b="1" dirty="0" err="1"/>
              <a:t>re.findall</a:t>
            </a:r>
            <a:r>
              <a:rPr lang="en-US" sz="2000" b="1" dirty="0"/>
              <a:t>(pattern, string) </a:t>
            </a:r>
            <a:r>
              <a:rPr lang="ru-RU" sz="2000" dirty="0"/>
              <a:t>возвращает просто список совпадений. Если в регулярке есть деление на группы, вернёт список кортежей с группами. 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re-</a:t>
            </a:r>
            <a:r>
              <a:rPr lang="ru-RU" dirty="0"/>
              <a:t>функции без </a:t>
            </a:r>
            <a:r>
              <a:rPr lang="en-US" dirty="0"/>
              <a:t>Match</a:t>
            </a:r>
            <a:r>
              <a:rPr lang="ru-RU" dirty="0"/>
              <a:t>-объекта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038D4AE-EFA2-60DF-A4C8-D9A0CC873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851" y="2021295"/>
            <a:ext cx="6806298" cy="27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20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2984107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b="1" dirty="0" err="1"/>
              <a:t>re.split</a:t>
            </a:r>
            <a:r>
              <a:rPr lang="en-US" sz="2000" b="1" dirty="0"/>
              <a:t>(pattern, string, [</a:t>
            </a:r>
            <a:r>
              <a:rPr lang="en-US" sz="2000" b="1" dirty="0" err="1"/>
              <a:t>maxsplit</a:t>
            </a:r>
            <a:r>
              <a:rPr lang="en-US" sz="2000" b="1" dirty="0"/>
              <a:t>=0]) </a:t>
            </a:r>
            <a:r>
              <a:rPr lang="en-US" sz="2000" dirty="0"/>
              <a:t>– </a:t>
            </a:r>
            <a:r>
              <a:rPr lang="ru-RU" sz="2000" dirty="0"/>
              <a:t>аналог </a:t>
            </a:r>
            <a:r>
              <a:rPr lang="en-US" sz="2000" b="1" dirty="0" err="1"/>
              <a:t>str.split</a:t>
            </a:r>
            <a:r>
              <a:rPr lang="ru-RU" sz="2000" b="1" dirty="0"/>
              <a:t>()</a:t>
            </a:r>
            <a:r>
              <a:rPr lang="ru-RU" sz="2000" dirty="0"/>
              <a:t>. Аргумент </a:t>
            </a:r>
            <a:r>
              <a:rPr lang="en-US" sz="2000" b="1" dirty="0" err="1"/>
              <a:t>maxsplit</a:t>
            </a:r>
            <a:r>
              <a:rPr lang="ru-RU" sz="2000" b="1" dirty="0"/>
              <a:t> </a:t>
            </a:r>
            <a:r>
              <a:rPr lang="ru-RU" sz="2000" dirty="0"/>
              <a:t>указывает, на сколько частей максимально можно поделить строку. По умолчанию – </a:t>
            </a:r>
            <a:r>
              <a:rPr lang="ru-RU" sz="2000" b="1" dirty="0"/>
              <a:t>0</a:t>
            </a:r>
            <a:r>
              <a:rPr lang="ru-RU" sz="2000" dirty="0"/>
              <a:t>, то есть не устанавливает никаких ограничений.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>
              <a:solidFill>
                <a:schemeClr val="tx1"/>
              </a:solidFill>
              <a:latin typeface="Nunito" pitchFamily="2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DD5C56A-57FB-851F-04C1-3C9D98A1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re-</a:t>
            </a:r>
            <a:r>
              <a:rPr lang="ru-RU" dirty="0"/>
              <a:t>функции без </a:t>
            </a:r>
            <a:r>
              <a:rPr lang="en-US" dirty="0"/>
              <a:t>Match</a:t>
            </a:r>
            <a:r>
              <a:rPr lang="ru-RU" dirty="0"/>
              <a:t>-объекта</a:t>
            </a:r>
            <a:endParaRPr lang="ru-BY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AE8BE6C-B4C0-F918-5468-C2DEE9FA2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358" y="1130122"/>
            <a:ext cx="5373980" cy="29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7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b="1" dirty="0" err="1"/>
              <a:t>re.sub</a:t>
            </a:r>
            <a:r>
              <a:rPr lang="en-US" sz="2000" b="1" dirty="0"/>
              <a:t>(pattern, </a:t>
            </a:r>
            <a:r>
              <a:rPr lang="en-US" sz="2000" b="1" dirty="0" err="1"/>
              <a:t>repl</a:t>
            </a:r>
            <a:r>
              <a:rPr lang="en-US" sz="2000" b="1" dirty="0"/>
              <a:t>, string) </a:t>
            </a:r>
            <a:r>
              <a:rPr lang="ru-RU" sz="2000" dirty="0"/>
              <a:t>требует дополнительного указания аргумента в виде строки, на которую и будет заменять найденные совпадения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re-</a:t>
            </a:r>
            <a:r>
              <a:rPr lang="ru-RU" dirty="0"/>
              <a:t>функции без </a:t>
            </a:r>
            <a:r>
              <a:rPr lang="en-US" dirty="0"/>
              <a:t>Match</a:t>
            </a:r>
            <a:r>
              <a:rPr lang="ru-RU" dirty="0"/>
              <a:t>-объекта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8E469F4-573F-9E89-6DB3-C36EA3E44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061209"/>
            <a:ext cx="7772400" cy="23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3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69396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Дополнительные возможности у функции появляются при применении групп. В качестве аргумента замены можно передавать не только строку, но и ссылку на номер группы в виде </a:t>
            </a:r>
            <a:r>
              <a:rPr lang="en-US" sz="2000" dirty="0"/>
              <a:t>\n, </a:t>
            </a:r>
            <a:r>
              <a:rPr lang="ru-RU" sz="2000" dirty="0"/>
              <a:t>где </a:t>
            </a:r>
            <a:r>
              <a:rPr lang="en-US" sz="2000" dirty="0"/>
              <a:t>n – </a:t>
            </a:r>
            <a:r>
              <a:rPr lang="ru-RU" sz="2000" dirty="0"/>
              <a:t>номер группы. Тогда на нужное место будет подставлена соответствующая группа из шаблона.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>
              <a:solidFill>
                <a:schemeClr val="tx1"/>
              </a:solidFill>
              <a:latin typeface="Nunito" pitchFamily="2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DD5C56A-57FB-851F-04C1-3C9D98A1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re-</a:t>
            </a:r>
            <a:r>
              <a:rPr lang="ru-RU" dirty="0"/>
              <a:t>функции без </a:t>
            </a:r>
            <a:r>
              <a:rPr lang="en-US" dirty="0"/>
              <a:t>Match</a:t>
            </a:r>
            <a:r>
              <a:rPr lang="ru-RU" dirty="0"/>
              <a:t>-объекта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7D4F6C-9D68-7C94-1031-CB4DBF7B4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474" y="2637047"/>
            <a:ext cx="6033052" cy="228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600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en-US" sz="2000" b="1" dirty="0" err="1"/>
              <a:t>re.compile</a:t>
            </a:r>
            <a:r>
              <a:rPr lang="en-US" sz="2000" b="1" dirty="0"/>
              <a:t>(pattern) </a:t>
            </a:r>
            <a:r>
              <a:rPr lang="ru-RU" sz="2000" dirty="0"/>
              <a:t>используется для ускорения и упрощения кода, когда одно и то же регулярное выражение используется в коде несколько раз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re-</a:t>
            </a:r>
            <a:r>
              <a:rPr lang="ru-RU" dirty="0"/>
              <a:t>функции без </a:t>
            </a:r>
            <a:r>
              <a:rPr lang="en-US" dirty="0"/>
              <a:t>Match</a:t>
            </a:r>
            <a:r>
              <a:rPr lang="ru-RU" dirty="0"/>
              <a:t>-объекта</a:t>
            </a:r>
            <a:endParaRPr lang="ru-BY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D7B964-75EA-97BE-DA26-80300876A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101" y="2021295"/>
            <a:ext cx="6096663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06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69396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Нередко в регулярных выражениях нужно учесть сразу много вариантов, из-за чего их структура усложняется. А </a:t>
            </a:r>
            <a:r>
              <a:rPr lang="en-US" sz="2000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regex </a:t>
            </a:r>
            <a:r>
              <a:rPr lang="ru-RU" sz="2000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даже простые и короткие читать нелегко, не говоря уже о длинных.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Чтобы облегчить чтение регулярок, в </a:t>
            </a:r>
            <a:r>
              <a:rPr lang="en-US" sz="2000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Python r-</a:t>
            </a:r>
            <a:r>
              <a:rPr lang="ru-RU" sz="2000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строки можно делить также, как и обычные. </a:t>
            </a:r>
            <a:endParaRPr lang="en-US" sz="2000" dirty="0">
              <a:solidFill>
                <a:schemeClr val="tx1"/>
              </a:solidFill>
              <a:latin typeface="Nunito" pitchFamily="2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DD5C56A-57FB-851F-04C1-3C9D98A1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Деление </a:t>
            </a:r>
            <a:r>
              <a:rPr lang="en-US" dirty="0"/>
              <a:t>r-</a:t>
            </a:r>
            <a:r>
              <a:rPr lang="ru-RU" dirty="0"/>
              <a:t>строк</a:t>
            </a:r>
            <a:endParaRPr lang="ru-BY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4C1C55-DDE9-7CEA-40B1-1680A0F7E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375" y="2975893"/>
            <a:ext cx="6327250" cy="18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У итерируемого объекта нет метода </a:t>
            </a:r>
            <a:r>
              <a:rPr lang="ru-RU" sz="2000" b="1" dirty="0"/>
              <a:t>__</a:t>
            </a:r>
            <a:r>
              <a:rPr lang="en-US" sz="2000" b="1" dirty="0"/>
              <a:t>next__</a:t>
            </a:r>
            <a:r>
              <a:rPr lang="en-US" sz="2000" dirty="0"/>
              <a:t>, </a:t>
            </a:r>
            <a:r>
              <a:rPr lang="ru-RU" sz="2000" dirty="0"/>
              <a:t>который используется при итерации. </a:t>
            </a:r>
          </a:p>
          <a:p>
            <a:pPr marL="92075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>
              <a:solidFill>
                <a:srgbClr val="000000"/>
              </a:solidFill>
            </a:endParaRP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Итерируемый объект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9A720C-9B16-3836-F58E-864C68B6D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52" y="1884567"/>
            <a:ext cx="6935115" cy="14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8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2AB498-7007-865C-93E7-CCC72CB9F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l="11225" t="12867" r="16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oogle Shape;166;p23">
            <a:extLst>
              <a:ext uri="{FF2B5EF4-FFF2-40B4-BE49-F238E27FC236}">
                <a16:creationId xmlns:a16="http://schemas.microsoft.com/office/drawing/2014/main" id="{5A4E732E-E228-F06C-9EEF-98FC6927FA98}"/>
              </a:ext>
            </a:extLst>
          </p:cNvPr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  <a:solidFill>
            <a:srgbClr val="A73B30"/>
          </a:solidFill>
        </p:grpSpPr>
        <p:sp>
          <p:nvSpPr>
            <p:cNvPr id="6" name="Google Shape;167;p23">
              <a:extLst>
                <a:ext uri="{FF2B5EF4-FFF2-40B4-BE49-F238E27FC236}">
                  <a16:creationId xmlns:a16="http://schemas.microsoft.com/office/drawing/2014/main" id="{B6788147-D608-3CA2-8677-1B8A7173CF53}"/>
                </a:ext>
              </a:extLst>
            </p:cNvPr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68;p23">
              <a:extLst>
                <a:ext uri="{FF2B5EF4-FFF2-40B4-BE49-F238E27FC236}">
                  <a16:creationId xmlns:a16="http://schemas.microsoft.com/office/drawing/2014/main" id="{A9F09E6C-225E-DB31-B850-50BDF461E39F}"/>
                </a:ext>
              </a:extLst>
            </p:cNvPr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F1C5DA20-8B60-B82E-DFA2-C201FB5E672A}"/>
              </a:ext>
            </a:extLst>
          </p:cNvPr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69;p23">
            <a:extLst>
              <a:ext uri="{FF2B5EF4-FFF2-40B4-BE49-F238E27FC236}">
                <a16:creationId xmlns:a16="http://schemas.microsoft.com/office/drawing/2014/main" id="{D5956482-DB72-7DBF-0195-6BBE7E0D516F}"/>
              </a:ext>
            </a:extLst>
          </p:cNvPr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0" name="Google Shape;170;p23">
              <a:extLst>
                <a:ext uri="{FF2B5EF4-FFF2-40B4-BE49-F238E27FC236}">
                  <a16:creationId xmlns:a16="http://schemas.microsoft.com/office/drawing/2014/main" id="{303F75A9-020B-97E5-3109-516D9802B62C}"/>
                </a:ext>
              </a:extLst>
            </p:cNvPr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23">
              <a:extLst>
                <a:ext uri="{FF2B5EF4-FFF2-40B4-BE49-F238E27FC236}">
                  <a16:creationId xmlns:a16="http://schemas.microsoft.com/office/drawing/2014/main" id="{B8978FB0-6133-F6FA-86C7-C5F473C6DCD0}"/>
                </a:ext>
              </a:extLst>
            </p:cNvPr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;p23">
              <a:extLst>
                <a:ext uri="{FF2B5EF4-FFF2-40B4-BE49-F238E27FC236}">
                  <a16:creationId xmlns:a16="http://schemas.microsoft.com/office/drawing/2014/main" id="{80F899ED-6C7B-726B-FB43-468CD015E4CC}"/>
                </a:ext>
              </a:extLst>
            </p:cNvPr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2B6B-8E49-C684-6E64-817A9478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10" y="445025"/>
            <a:ext cx="8089989" cy="569210"/>
          </a:xfrm>
        </p:spPr>
        <p:txBody>
          <a:bodyPr/>
          <a:lstStyle/>
          <a:p>
            <a:r>
              <a:rPr lang="ru-RU" dirty="0"/>
              <a:t>Создание скриптов</a:t>
            </a:r>
            <a:endParaRPr lang="ru-BY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24DEA9-9AA8-536B-CFA0-9C11F79F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4A4FA6F-1616-CD71-3D7D-F9AF10CEC0FC}"/>
              </a:ext>
            </a:extLst>
          </p:cNvPr>
          <p:cNvSpPr txBox="1">
            <a:spLocks/>
          </p:cNvSpPr>
          <p:nvPr/>
        </p:nvSpPr>
        <p:spPr>
          <a:xfrm>
            <a:off x="2638926" y="1565525"/>
            <a:ext cx="6324683" cy="31329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200" dirty="0">
                <a:cs typeface="Baloo 2"/>
                <a:sym typeface="Baloo 2"/>
              </a:rPr>
              <a:t>	</a:t>
            </a:r>
            <a:r>
              <a:rPr lang="ru-RU" sz="2000" dirty="0">
                <a:cs typeface="Baloo 2"/>
                <a:sym typeface="Baloo 2"/>
              </a:rPr>
              <a:t>В интерпретируемых ЯП от написания кода до запуска всего один шаг – не нужно ничего компилировать в машинный код. Всю работу делает интерпретатор, которому достаточно подать на вход </a:t>
            </a:r>
            <a:r>
              <a:rPr lang="ru-RU" sz="2000" b="1" dirty="0">
                <a:cs typeface="Baloo 2"/>
                <a:sym typeface="Baloo 2"/>
              </a:rPr>
              <a:t>скрипт</a:t>
            </a:r>
            <a:r>
              <a:rPr lang="ru-RU" sz="2000" dirty="0">
                <a:cs typeface="Baloo 2"/>
                <a:sym typeface="Baloo 2"/>
              </a:rPr>
              <a:t> – программу на интерпретируемом языке. В самой программе записаны простые последовательности команд, которые интерпретатору необходимо выполнить.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481013" algn="l"/>
              </a:tabLst>
              <a:defRPr/>
            </a:pPr>
            <a:r>
              <a:rPr lang="ru-RU" sz="2000" b="1" dirty="0">
                <a:cs typeface="Baloo 2"/>
                <a:sym typeface="Baloo 2"/>
              </a:rPr>
              <a:t>	</a:t>
            </a:r>
            <a:r>
              <a:rPr lang="ru-RU" sz="2000" dirty="0">
                <a:cs typeface="Baloo 2"/>
                <a:sym typeface="Baloo 2"/>
              </a:rPr>
              <a:t>Если на каком-то ЯП удобно писать скрипты, его называют </a:t>
            </a:r>
            <a:r>
              <a:rPr lang="ru-RU" sz="2000" i="1" dirty="0">
                <a:cs typeface="Baloo 2"/>
                <a:sym typeface="Baloo 2"/>
              </a:rPr>
              <a:t>«скриптовым языком». </a:t>
            </a:r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2444153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Создание скриптов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</a:t>
            </a:r>
            <a:r>
              <a:rPr lang="en-US" sz="2000" dirty="0"/>
              <a:t>Python </a:t>
            </a:r>
            <a:r>
              <a:rPr lang="ru-RU" sz="2000" dirty="0"/>
              <a:t>отлично подходит для разработки самостоятельных скриптов. Для того, чтобы добиться с помощью скрипта желаемого результата, иногда приходится написать несколько десятков или сотен строк кода. А после того, как дело сделано, можно просто забыть о написанном коде и перейти к решению следующей задачи. </a:t>
            </a: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>
                <a:solidFill>
                  <a:schemeClr val="tx1"/>
                </a:solidFill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Если, допустим, через полгода после того, как был написан некий «одноразовый» скрипт, кто-то спросит его автора о том, почему скрипт даёт сбои, об этом может уже не знать и не помнить и сам автор скрипта. </a:t>
            </a:r>
            <a:endParaRPr lang="en-US" sz="2000" dirty="0">
              <a:solidFill>
                <a:schemeClr val="tx1"/>
              </a:solidFill>
              <a:latin typeface="Nunito" pitchFamily="2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39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074367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Происходит подобное из-за того, что к скрипту не была написана документация, из-за использования параметров, жёстко заданных в коде, из-за отсутствия выводов промежуточной информации о работе скрипта, и из-за отсутствия тестов, которые позволили бы быстро понять причину возникшей проблемы.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	Превратить скрипт, написанный на скорую руку, в нечто гораздо более качественное, не так уж сложно. Надёжным и понятным кодом будет легко пользоваться и поддерживать как самому автору, так и другим разработчикам. 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itchFamily="2" charset="-52"/>
              <a:cs typeface="Baloo 2"/>
              <a:sym typeface="Baloo 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Создание скриптов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365014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Создание скриптов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Сделать </a:t>
            </a:r>
            <a:r>
              <a:rPr lang="en-US" sz="2000" dirty="0"/>
              <a:t>Python-</a:t>
            </a:r>
            <a:r>
              <a:rPr lang="ru-RU" sz="2000" dirty="0"/>
              <a:t>скрипты надёжнее и удобнее в использовании можно, выполнив следующие 4 шага:</a:t>
            </a:r>
            <a:endParaRPr lang="en-US" sz="2000" dirty="0"/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>
                <a:solidFill>
                  <a:srgbClr val="000000"/>
                </a:solidFill>
              </a:rPr>
              <a:t>добавить скрипту документацию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>
                <a:cs typeface="Baloo 2"/>
                <a:sym typeface="Baloo 2"/>
              </a:rPr>
              <a:t>и</a:t>
            </a:r>
            <a:r>
              <a:rPr kumimoji="0" lang="ru-RU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спользовать</a:t>
            </a: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 модуль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argparse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 </a:t>
            </a: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-52"/>
                <a:cs typeface="Baloo 2"/>
                <a:sym typeface="Baloo 2"/>
              </a:rPr>
              <a:t>для документирования параметров, с которыми можно вызывать скрипт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/>
              <a:t>и</a:t>
            </a:r>
            <a:r>
              <a:rPr lang="ru-RU" sz="2000" b="1" dirty="0">
                <a:solidFill>
                  <a:srgbClr val="000000"/>
                </a:solidFill>
              </a:rPr>
              <a:t>спользовать модуль </a:t>
            </a:r>
            <a:r>
              <a:rPr lang="en-US" sz="2000" b="1" dirty="0">
                <a:solidFill>
                  <a:srgbClr val="000000"/>
                </a:solidFill>
              </a:rPr>
              <a:t>logging </a:t>
            </a:r>
            <a:r>
              <a:rPr lang="ru-RU" sz="2000" b="1" dirty="0">
                <a:solidFill>
                  <a:srgbClr val="000000"/>
                </a:solidFill>
              </a:rPr>
              <a:t>для вывода промежуточной информации о работе скрипта</a:t>
            </a:r>
          </a:p>
          <a:p>
            <a:pPr marL="449263" marR="0" lvl="0" indent="-357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Font typeface="Baloo 2"/>
              <a:buChar char="●"/>
              <a:tabLst/>
              <a:defRPr/>
            </a:pPr>
            <a:r>
              <a:rPr lang="ru-RU" sz="2000" b="1" dirty="0"/>
              <a:t>написать модульные тесты</a:t>
            </a:r>
            <a:endParaRPr lang="ru-RU" sz="2000" b="1" dirty="0">
              <a:solidFill>
                <a:srgbClr val="000000"/>
              </a:solidFill>
            </a:endParaRPr>
          </a:p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en-US" sz="2000" dirty="0">
              <a:solidFill>
                <a:schemeClr val="tx1"/>
              </a:solidFill>
              <a:latin typeface="Nunito" pitchFamily="2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35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FD312-5C12-F825-3DE9-54B15451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15022E-2078-E928-3C61-586C3D51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050E7CF-0B0F-5530-0DF5-35BC821D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1"/>
            <a:ext cx="7717500" cy="3626274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1.</a:t>
            </a:r>
            <a:r>
              <a:rPr lang="en-US" sz="2000" dirty="0"/>
              <a:t> </a:t>
            </a:r>
            <a:r>
              <a:rPr lang="ru-RU" sz="2000" dirty="0"/>
              <a:t>Реализовать программу для вывода последовательности чисел Фибоначчи до определённого числа в последовательности. Номер числа, до которого нужно выводить, задаётся пользователем с клавиатуры. Для реализации последовательности использовать генераторную функцию. </a:t>
            </a:r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2. </a:t>
            </a:r>
            <a:r>
              <a:rPr lang="ru-RU" sz="2000" dirty="0"/>
              <a:t>Реализовать программу для бесконечной циклической последовательности чисел (например, 1-2-3-1-2-3-1-2…). Последовательность реализовать с помощью генераторной функции, количество чисел для вывода задаётся пользователем с клавиатуры. </a:t>
            </a:r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40069720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FD312-5C12-F825-3DE9-54B15451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15022E-2078-E928-3C61-586C3D51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050E7CF-0B0F-5530-0DF5-35BC821D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1"/>
            <a:ext cx="7717500" cy="3626274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3. Работа с модулем </a:t>
            </a:r>
            <a:r>
              <a:rPr lang="en-US" sz="2000" b="1" dirty="0" err="1"/>
              <a:t>os</a:t>
            </a:r>
            <a:r>
              <a:rPr lang="en-US" sz="2000" b="1" dirty="0"/>
              <a:t>  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Есть папка, в которой лежат файлы с разными расширениями. Программа должна: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1. Вывести имя вашей ОС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2. Вывести путь до папки, в которой вы находитесь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3. Рассортировать файлы по расширениям, например, для текстовых файлов создается папка, в неё перемещаются все файлы с расширением </a:t>
            </a:r>
            <a:r>
              <a:rPr lang="en-US" sz="2000" dirty="0"/>
              <a:t>.txt</a:t>
            </a:r>
            <a:r>
              <a:rPr lang="ru-RU" sz="2000" dirty="0"/>
              <a:t>, то же самое для остальных расширений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4. После рассортировки выводится сообщение типа «в папке с текстовыми файлами перемещено </a:t>
            </a:r>
            <a:r>
              <a:rPr lang="en-US" sz="2000" dirty="0"/>
              <a:t>5 </a:t>
            </a:r>
            <a:r>
              <a:rPr lang="ru-RU" sz="2000" dirty="0"/>
              <a:t>файлов, их суммарный размер -  50 гигабайт» 			</a:t>
            </a:r>
            <a:endParaRPr lang="en-US" sz="2000" dirty="0"/>
          </a:p>
          <a:p>
            <a:pPr marL="3200400" lvl="7" indent="0" defTabSz="538163">
              <a:buNone/>
              <a:tabLst>
                <a:tab pos="449263" algn="l"/>
              </a:tabLst>
            </a:pPr>
            <a:r>
              <a:rPr lang="en-US" sz="1600" dirty="0"/>
              <a:t>					</a:t>
            </a:r>
            <a:r>
              <a:rPr lang="ru-RU" sz="2000" i="1" dirty="0">
                <a:latin typeface="Nunito" pitchFamily="2" charset="0"/>
              </a:rPr>
              <a:t>Продолжение </a:t>
            </a:r>
            <a:r>
              <a:rPr lang="en-US" sz="2000" i="1" dirty="0">
                <a:latin typeface="Nunito" pitchFamily="2" charset="0"/>
              </a:rPr>
              <a:t>-&gt;</a:t>
            </a:r>
            <a:endParaRPr lang="ru-RU" sz="2000" i="1" dirty="0"/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28276033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FD312-5C12-F825-3DE9-54B15451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15022E-2078-E928-3C61-586C3D51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050E7CF-0B0F-5530-0DF5-35BC821D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1"/>
            <a:ext cx="7717500" cy="3626274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3. Работа с модулем </a:t>
            </a:r>
            <a:r>
              <a:rPr lang="en-US" sz="2000" b="1" dirty="0" err="1"/>
              <a:t>os</a:t>
            </a:r>
            <a:r>
              <a:rPr lang="ru-RU" sz="2000" b="1" dirty="0"/>
              <a:t> (Продолжение)</a:t>
            </a:r>
            <a:r>
              <a:rPr lang="en-US" sz="2000" b="1" dirty="0"/>
              <a:t> 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5. Как минимум один файл в любой из получившихся поддиректорий переименовать. Сделать вывод сообщения типа «Файл </a:t>
            </a:r>
            <a:r>
              <a:rPr lang="en-US" sz="2000" dirty="0" err="1"/>
              <a:t>data.txt</a:t>
            </a:r>
            <a:r>
              <a:rPr lang="en-US" sz="2000" dirty="0"/>
              <a:t> </a:t>
            </a:r>
            <a:r>
              <a:rPr lang="ru-RU" sz="2000" dirty="0"/>
              <a:t>был переименован в </a:t>
            </a:r>
            <a:r>
              <a:rPr lang="en-US" sz="2000" dirty="0" err="1"/>
              <a:t>some_data.txt</a:t>
            </a:r>
            <a:r>
              <a:rPr lang="ru-RU" sz="2000" dirty="0"/>
              <a:t>»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6. Программа должна быть кроссплатформенной – никаких </a:t>
            </a:r>
            <a:r>
              <a:rPr lang="ru-RU" sz="2000" dirty="0" err="1"/>
              <a:t>хардкодов</a:t>
            </a:r>
            <a:r>
              <a:rPr lang="ru-RU" sz="2000" dirty="0"/>
              <a:t> с именем диска и слэшами. </a:t>
            </a:r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4. Замена имён в судебном решении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Написать программу, которая заменит в тексте ФИО подсудимого на </a:t>
            </a:r>
            <a:r>
              <a:rPr lang="en-US" sz="2000" dirty="0"/>
              <a:t>N. </a:t>
            </a:r>
            <a:r>
              <a:rPr lang="ru-RU" sz="2000" dirty="0"/>
              <a:t>Каждое слово в ФИО начинается с заглавной буквы, фамилия может быть двойная. 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										</a:t>
            </a:r>
            <a:r>
              <a:rPr lang="ru-RU" sz="2000" i="1" dirty="0"/>
              <a:t>Продолжение</a:t>
            </a:r>
            <a:r>
              <a:rPr lang="en-US" sz="2000" i="1" dirty="0"/>
              <a:t> -&gt;</a:t>
            </a:r>
            <a:endParaRPr lang="ru-RU" sz="2000" i="1" dirty="0"/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2668423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FD312-5C12-F825-3DE9-54B15451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Задания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15022E-2078-E928-3C61-586C3D51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050E7CF-0B0F-5530-0DF5-35BC821D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1"/>
            <a:ext cx="7717500" cy="3626274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4. Замена имён в судебном решении</a:t>
            </a:r>
            <a:r>
              <a:rPr lang="en-US" sz="2000" b="1" dirty="0"/>
              <a:t> (</a:t>
            </a:r>
            <a:r>
              <a:rPr lang="ru-RU" sz="2000" b="1" dirty="0"/>
              <a:t>Продолжение)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Вводимый текст:</a:t>
            </a:r>
            <a:r>
              <a:rPr lang="ru-RU" sz="2000" dirty="0"/>
              <a:t> 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1400" b="0" i="0" dirty="0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Подсудимая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Эверт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-Колокольцева Елизавета Александровна в судебном заседании вину инкриминируемого правонарушения признала в полном объёме и суду показала, что 14 сентября 1876 года, будучи в состоянии алкогольного опьянения от безысходности, в связи с состоянием здоровья позвонила со своего стационарного телефона в полицию, сообщив о том, что у неё в квартире якобы заложена бомба. После чего приехали сотрудники полиции, скорая и пожарные, которым она сообщила, что бомба — это она.</a:t>
            </a:r>
          </a:p>
          <a:p>
            <a:pPr marL="114300" indent="0" algn="l" fontAlgn="base" latinLnBrk="0">
              <a:buNone/>
            </a:pPr>
            <a:endParaRPr lang="ru-RU" sz="1400" dirty="0">
              <a:solidFill>
                <a:srgbClr val="000000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7938" indent="0" algn="l" fontAlgn="base" latinLnBrk="0">
              <a:buNone/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Вывод:</a:t>
            </a:r>
          </a:p>
          <a:p>
            <a:pPr marL="114300" indent="-106363" algn="l" fontAlgn="base" latinLnBrk="0"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«Подсудимая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 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 судебном заседании» и далее по тексту.</a:t>
            </a:r>
          </a:p>
          <a:p>
            <a:pPr marL="0" indent="0" defTabSz="538163">
              <a:buNone/>
              <a:tabLst>
                <a:tab pos="449263" algn="l"/>
              </a:tabLst>
            </a:pPr>
            <a:endParaRPr lang="ru-RU" sz="14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2401880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B2E32B-18DF-12F2-7E1F-2F62A647A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1DAB-9B3F-77C3-AFFF-2F984CF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Контрольные вопросы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4D95F3-677E-DA4D-7244-AF8701F13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id="{16E34D11-5126-5AD1-CB43-C90FCD22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072200"/>
            <a:ext cx="7717500" cy="3626275"/>
          </a:xfrm>
        </p:spPr>
        <p:txBody>
          <a:bodyPr/>
          <a:lstStyle/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1. </a:t>
            </a:r>
            <a:r>
              <a:rPr lang="ru-RU" sz="2000" dirty="0"/>
              <a:t>Что такое итератор? Итерируемый объект? В чём между 		   ними разница?</a:t>
            </a:r>
            <a:endParaRPr lang="en-US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en-US" sz="2000" dirty="0"/>
              <a:t>	</a:t>
            </a:r>
            <a:r>
              <a:rPr lang="en-US" sz="2000" b="1" dirty="0"/>
              <a:t>2.</a:t>
            </a:r>
            <a:r>
              <a:rPr lang="ru-RU" sz="2000" b="1" dirty="0"/>
              <a:t> </a:t>
            </a:r>
            <a:r>
              <a:rPr lang="ru-RU" sz="2000" dirty="0"/>
              <a:t>Что такое генератор?</a:t>
            </a:r>
            <a:endParaRPr lang="en-US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3.</a:t>
            </a:r>
            <a:r>
              <a:rPr lang="en-US" sz="2000" b="1" dirty="0"/>
              <a:t> </a:t>
            </a:r>
            <a:r>
              <a:rPr lang="ru-RU" sz="2000" dirty="0"/>
              <a:t>В чем разница между генератором списка и 	  	 		   генераторной функцией?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4. </a:t>
            </a:r>
            <a:r>
              <a:rPr lang="ru-RU" sz="2000" dirty="0"/>
              <a:t>Что делает и зачем нужно ключевое слово </a:t>
            </a:r>
            <a:r>
              <a:rPr lang="en-US" sz="2000" dirty="0"/>
              <a:t>yield?</a:t>
            </a:r>
            <a:endParaRPr lang="ru-RU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5. </a:t>
            </a:r>
            <a:r>
              <a:rPr lang="ru-RU" sz="2000" dirty="0"/>
              <a:t>В чём преимущество использования генераторов?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6.</a:t>
            </a:r>
            <a:r>
              <a:rPr lang="ru-RU" sz="2000" dirty="0"/>
              <a:t> Что такое регулярные выражения?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b="1" dirty="0"/>
              <a:t>	7. </a:t>
            </a:r>
            <a:r>
              <a:rPr lang="ru-RU" sz="2000" dirty="0"/>
              <a:t>Зачем нужны регулярные выражения?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8.</a:t>
            </a:r>
            <a:r>
              <a:rPr lang="ru-RU" sz="2000" dirty="0"/>
              <a:t> Что такое скрипт </a:t>
            </a:r>
            <a:r>
              <a:rPr lang="en-US" sz="2000" dirty="0"/>
              <a:t>Python?</a:t>
            </a:r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/>
              <a:t>	</a:t>
            </a:r>
            <a:r>
              <a:rPr lang="ru-RU" sz="2000" b="1" dirty="0"/>
              <a:t>9. </a:t>
            </a:r>
            <a:r>
              <a:rPr lang="ru-RU" sz="2000" dirty="0"/>
              <a:t>Как сделать надёжными и удобными в использовании </a:t>
            </a:r>
            <a:r>
              <a:rPr lang="en-US" sz="2000" dirty="0"/>
              <a:t>		   </a:t>
            </a:r>
            <a:r>
              <a:rPr lang="ru-RU" sz="2000" dirty="0"/>
              <a:t>скрипты на </a:t>
            </a:r>
            <a:r>
              <a:rPr lang="en-US" sz="2000" dirty="0"/>
              <a:t>Python</a:t>
            </a:r>
            <a:r>
              <a:rPr lang="ru-RU" sz="2000" dirty="0"/>
              <a:t>?</a:t>
            </a:r>
            <a:endParaRPr lang="en-US" sz="2000" dirty="0"/>
          </a:p>
          <a:p>
            <a:pPr marL="0" indent="0" defTabSz="538163">
              <a:buNone/>
              <a:tabLst>
                <a:tab pos="449263" algn="l"/>
              </a:tabLst>
            </a:pPr>
            <a:r>
              <a:rPr lang="ru-RU" sz="2000" dirty="0">
                <a:latin typeface="Nunito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</a:t>
            </a:r>
            <a:endParaRPr lang="ru-RU" sz="2000" b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9F773-5BF2-5738-1754-A7BBD1CC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Google Shape;983;p58">
            <a:extLst>
              <a:ext uri="{FF2B5EF4-FFF2-40B4-BE49-F238E27FC236}">
                <a16:creationId xmlns:a16="http://schemas.microsoft.com/office/drawing/2014/main" id="{BD279BD0-5AA0-0985-BF3A-41E7C9F7661C}"/>
              </a:ext>
            </a:extLst>
          </p:cNvPr>
          <p:cNvSpPr/>
          <p:nvPr/>
        </p:nvSpPr>
        <p:spPr>
          <a:xfrm>
            <a:off x="6208650" y="4390680"/>
            <a:ext cx="2222100" cy="2222100"/>
          </a:xfrm>
          <a:prstGeom prst="ellipse">
            <a:avLst/>
          </a:prstGeom>
          <a:solidFill>
            <a:srgbClr val="FF5A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A940C-E57B-3CE1-F1D9-6080E2A0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A77F4EF-B730-4229-E154-DDD3224E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Итератор</a:t>
            </a:r>
            <a:endParaRPr lang="ru-BY" dirty="0"/>
          </a:p>
        </p:txBody>
      </p:sp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30722D25-3E1D-0612-6370-11478E23815F}"/>
              </a:ext>
            </a:extLst>
          </p:cNvPr>
          <p:cNvSpPr txBox="1">
            <a:spLocks/>
          </p:cNvSpPr>
          <p:nvPr/>
        </p:nvSpPr>
        <p:spPr>
          <a:xfrm>
            <a:off x="713250" y="1058565"/>
            <a:ext cx="7717499" cy="3639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lvl="0"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У итератора есть метод </a:t>
            </a:r>
            <a:r>
              <a:rPr lang="en-US" sz="2000" dirty="0"/>
              <a:t>__next__, </a:t>
            </a:r>
            <a:r>
              <a:rPr lang="ru-RU" sz="2000" dirty="0"/>
              <a:t>который извлекает из итератора очередной элемент. При этом этот элемент уже не содержится в итераторе. В конечном итоге итератор опустошается. </a:t>
            </a: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2CBCD-1012-D672-AABA-CE7A1C89B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2411616"/>
            <a:ext cx="7772400" cy="196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4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C846F-F804-0FA7-7B0F-6955C401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</a:blip>
          <a:srcRect t="4196" r="4196"/>
          <a:stretch/>
        </p:blipFill>
        <p:spPr>
          <a:xfrm>
            <a:off x="1" y="0"/>
            <a:ext cx="9144000" cy="5143499"/>
          </a:xfrm>
          <a:prstGeom prst="rect">
            <a:avLst/>
          </a:prstGeom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ADDFEBF9-7689-A24A-EFD5-EE1D928F1CF3}"/>
              </a:ext>
            </a:extLst>
          </p:cNvPr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56;p22">
            <a:extLst>
              <a:ext uri="{FF2B5EF4-FFF2-40B4-BE49-F238E27FC236}">
                <a16:creationId xmlns:a16="http://schemas.microsoft.com/office/drawing/2014/main" id="{D71CE1ED-CC7F-19DF-22ED-53434A8CB711}"/>
              </a:ext>
            </a:extLst>
          </p:cNvPr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6" name="Google Shape;157;p22">
              <a:extLst>
                <a:ext uri="{FF2B5EF4-FFF2-40B4-BE49-F238E27FC236}">
                  <a16:creationId xmlns:a16="http://schemas.microsoft.com/office/drawing/2014/main" id="{B625CCD3-1A4A-4342-601C-9BCF1EA94ACF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;p22">
              <a:extLst>
                <a:ext uri="{FF2B5EF4-FFF2-40B4-BE49-F238E27FC236}">
                  <a16:creationId xmlns:a16="http://schemas.microsoft.com/office/drawing/2014/main" id="{BE8BFD57-C984-23E3-2129-1A122B2BB1BF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9;p22">
              <a:extLst>
                <a:ext uri="{FF2B5EF4-FFF2-40B4-BE49-F238E27FC236}">
                  <a16:creationId xmlns:a16="http://schemas.microsoft.com/office/drawing/2014/main" id="{DECF6679-64F9-6E5F-1649-AA00177F1615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;p22">
              <a:extLst>
                <a:ext uri="{FF2B5EF4-FFF2-40B4-BE49-F238E27FC236}">
                  <a16:creationId xmlns:a16="http://schemas.microsoft.com/office/drawing/2014/main" id="{2C56D918-272F-223D-27EE-E5401249418E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;p22">
              <a:extLst>
                <a:ext uri="{FF2B5EF4-FFF2-40B4-BE49-F238E27FC236}">
                  <a16:creationId xmlns:a16="http://schemas.microsoft.com/office/drawing/2014/main" id="{EF0FFCA2-4CE8-6230-9EE3-3F6C13148E07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D57043-F0C9-1B9B-BB7F-1D7BA67F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7219" y="64441"/>
            <a:ext cx="556390" cy="339743"/>
          </a:xfrm>
          <a:prstGeom prst="rect">
            <a:avLst/>
          </a:prstGeom>
        </p:spPr>
      </p:pic>
      <p:sp>
        <p:nvSpPr>
          <p:cNvPr id="17" name="Подзаголовок 3">
            <a:extLst>
              <a:ext uri="{FF2B5EF4-FFF2-40B4-BE49-F238E27FC236}">
                <a16:creationId xmlns:a16="http://schemas.microsoft.com/office/drawing/2014/main" id="{22259E05-CD9E-5956-C38C-592CB123C6A8}"/>
              </a:ext>
            </a:extLst>
          </p:cNvPr>
          <p:cNvSpPr txBox="1">
            <a:spLocks/>
          </p:cNvSpPr>
          <p:nvPr/>
        </p:nvSpPr>
        <p:spPr>
          <a:xfrm>
            <a:off x="713250" y="1017724"/>
            <a:ext cx="7185121" cy="39391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Nunito" pitchFamily="2" charset="-52"/>
                <a:ea typeface="Nunito" pitchFamily="2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Примеры итерируемых объектов: список, словарь, строка и другие контейнерные типы, а также тип, возвращаемый функцией </a:t>
            </a:r>
            <a:r>
              <a:rPr lang="en-US" sz="2000" b="1" dirty="0"/>
              <a:t>range()</a:t>
            </a:r>
            <a:r>
              <a:rPr lang="ru-RU" sz="2000" dirty="0"/>
              <a:t>.</a:t>
            </a:r>
            <a:r>
              <a:rPr lang="ru-RU" sz="2000" b="1" dirty="0"/>
              <a:t> </a:t>
            </a:r>
            <a:endParaRPr lang="en-US" sz="2000" b="1" dirty="0"/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Примеры итераторов: файловые объекты, генераторы, итераторы, созданные на основе списка, строки, словаря и т.д.  </a:t>
            </a:r>
          </a:p>
          <a:p>
            <a:pPr marL="920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r>
              <a:rPr lang="ru-RU" sz="2000" dirty="0"/>
              <a:t>	В </a:t>
            </a:r>
            <a:r>
              <a:rPr lang="en-US" sz="2000" dirty="0"/>
              <a:t>Python </a:t>
            </a:r>
            <a:r>
              <a:rPr lang="ru-RU" sz="2000" dirty="0"/>
              <a:t>есть встроенные функции </a:t>
            </a:r>
            <a:r>
              <a:rPr lang="en-US" sz="2000" b="1" dirty="0" err="1"/>
              <a:t>iter</a:t>
            </a:r>
            <a:r>
              <a:rPr lang="en-US" sz="2000" b="1" dirty="0"/>
              <a:t>() </a:t>
            </a:r>
            <a:r>
              <a:rPr lang="ru-RU" sz="2000" dirty="0"/>
              <a:t>и </a:t>
            </a:r>
            <a:r>
              <a:rPr lang="en-US" sz="2000" b="1" dirty="0"/>
              <a:t>next()</a:t>
            </a:r>
            <a:r>
              <a:rPr lang="en-US" sz="2000" dirty="0"/>
              <a:t>, </a:t>
            </a:r>
            <a:r>
              <a:rPr lang="ru-RU" sz="2000" dirty="0"/>
              <a:t>которые вызывают соответственно методы </a:t>
            </a:r>
            <a:r>
              <a:rPr lang="en-US" sz="2000" b="1" dirty="0"/>
              <a:t>__</a:t>
            </a:r>
            <a:r>
              <a:rPr lang="en-US" sz="2000" b="1" dirty="0" err="1"/>
              <a:t>iter</a:t>
            </a:r>
            <a:r>
              <a:rPr lang="en-US" sz="2000" b="1" dirty="0"/>
              <a:t>__ </a:t>
            </a:r>
            <a:r>
              <a:rPr lang="ru-RU" sz="2000" dirty="0"/>
              <a:t>и </a:t>
            </a:r>
            <a:r>
              <a:rPr lang="en-US" sz="2000" b="1" dirty="0"/>
              <a:t>__next__ </a:t>
            </a:r>
            <a:r>
              <a:rPr lang="ru-RU" sz="2000" dirty="0"/>
              <a:t>объекта, переданного в качестве аргумента. </a:t>
            </a:r>
          </a:p>
          <a:p>
            <a:pPr marL="92075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tabLst>
                <a:tab pos="527050" algn="l"/>
              </a:tabLst>
              <a:defRPr/>
            </a:pPr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4C06AD3-1F48-C96D-CEEE-D90DA7BB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4"/>
            <a:ext cx="7717500" cy="572700"/>
          </a:xfrm>
        </p:spPr>
        <p:txBody>
          <a:bodyPr/>
          <a:lstStyle/>
          <a:p>
            <a:pPr algn="ctr"/>
            <a:r>
              <a:rPr lang="ru-RU" dirty="0"/>
              <a:t>Итераторы и итерируемые объекты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841371681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93450</TotalTime>
  <Words>4205</Words>
  <Application>Microsoft Macintosh PowerPoint</Application>
  <PresentationFormat>Экран (16:9)</PresentationFormat>
  <Paragraphs>342</Paragraphs>
  <Slides>78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78</vt:i4>
      </vt:variant>
    </vt:vector>
  </HeadingPairs>
  <TitlesOfParts>
    <vt:vector size="87" baseType="lpstr">
      <vt:lpstr>Baloo 2</vt:lpstr>
      <vt:lpstr>Nunito</vt:lpstr>
      <vt:lpstr>JetBrains Mono Medium</vt:lpstr>
      <vt:lpstr>Arial</vt:lpstr>
      <vt:lpstr>JetBrains Mono ExtraBold</vt:lpstr>
      <vt:lpstr>JetBrains Mono</vt:lpstr>
      <vt:lpstr>El Messiri</vt:lpstr>
      <vt:lpstr>Roboto Condensed Light</vt:lpstr>
      <vt:lpstr>Programming Language Master's Degree by Slidesgo</vt:lpstr>
      <vt:lpstr>Итераторы, генераторы, дебаггер</vt:lpstr>
      <vt:lpstr>План занятия</vt:lpstr>
      <vt:lpstr>Итераторы</vt:lpstr>
      <vt:lpstr>Итераторы</vt:lpstr>
      <vt:lpstr>Итераторы</vt:lpstr>
      <vt:lpstr>Итераторы</vt:lpstr>
      <vt:lpstr>Итерируемый объект</vt:lpstr>
      <vt:lpstr>Итератор</vt:lpstr>
      <vt:lpstr>Итераторы и итерируемые объекты</vt:lpstr>
      <vt:lpstr>Итераторы и итерируемые объекты</vt:lpstr>
      <vt:lpstr>Итераторы и итерируемые объекты</vt:lpstr>
      <vt:lpstr>Создание собственных итераторов</vt:lpstr>
      <vt:lpstr>Создание собственных итераторов</vt:lpstr>
      <vt:lpstr>Создание собственных итераторов</vt:lpstr>
      <vt:lpstr>Генераторы</vt:lpstr>
      <vt:lpstr>Генераторы</vt:lpstr>
      <vt:lpstr>Генераторы</vt:lpstr>
      <vt:lpstr>Генераторы списков</vt:lpstr>
      <vt:lpstr>Генераторы списков</vt:lpstr>
      <vt:lpstr>Генераторы словарей и множеств</vt:lpstr>
      <vt:lpstr>Генераторы</vt:lpstr>
      <vt:lpstr>Генераторы</vt:lpstr>
      <vt:lpstr>Генераторы</vt:lpstr>
      <vt:lpstr>Генераторы</vt:lpstr>
      <vt:lpstr>Генераторы</vt:lpstr>
      <vt:lpstr>Генераторы</vt:lpstr>
      <vt:lpstr>Генераторы</vt:lpstr>
      <vt:lpstr>Генераторы</vt:lpstr>
      <vt:lpstr>Генераторы</vt:lpstr>
      <vt:lpstr>Взаимодействие с  файловой системой</vt:lpstr>
      <vt:lpstr>Взаимодействие с файловой системой</vt:lpstr>
      <vt:lpstr>Взаимодействие с файловой системой</vt:lpstr>
      <vt:lpstr>Взаимодействие с файловой системой</vt:lpstr>
      <vt:lpstr>Взаимодействие с файловой системой</vt:lpstr>
      <vt:lpstr>Взаимодействие с файловой системой</vt:lpstr>
      <vt:lpstr>Взаимодействие с файловой системой</vt:lpstr>
      <vt:lpstr>Взаимодействие с файловой системой</vt:lpstr>
      <vt:lpstr>Взаимодействие с файловой системой</vt:lpstr>
      <vt:lpstr>Взаимодействие с файловой системой</vt:lpstr>
      <vt:lpstr>Взаимодействие с файловой системой</vt:lpstr>
      <vt:lpstr>Взаимодействие с файловой системой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Основы синтаксиса</vt:lpstr>
      <vt:lpstr>Основы синтаксиса</vt:lpstr>
      <vt:lpstr>Квантификаторы</vt:lpstr>
      <vt:lpstr>Квантификаторы</vt:lpstr>
      <vt:lpstr>Жадные квантификаторы</vt:lpstr>
      <vt:lpstr>Границы шаблона</vt:lpstr>
      <vt:lpstr>Пересечение подстрок</vt:lpstr>
      <vt:lpstr>Регулярки в Python – модуль re</vt:lpstr>
      <vt:lpstr>Регулярки в Python – модуль re</vt:lpstr>
      <vt:lpstr>Регулярки в Python – модуль re</vt:lpstr>
      <vt:lpstr>Регулярки в Python – модуль re</vt:lpstr>
      <vt:lpstr>Регулярки в Python – модуль re</vt:lpstr>
      <vt:lpstr>Как работать с Match-объектами</vt:lpstr>
      <vt:lpstr>Как работать с Match-объектами</vt:lpstr>
      <vt:lpstr>Как работать с Match-объектами</vt:lpstr>
      <vt:lpstr>Как работать с Match-объектами</vt:lpstr>
      <vt:lpstr>Как работать с Match-объектами</vt:lpstr>
      <vt:lpstr>re-функции без Match-объекта</vt:lpstr>
      <vt:lpstr>re-функции без Match-объекта</vt:lpstr>
      <vt:lpstr>re-функции без Match-объекта</vt:lpstr>
      <vt:lpstr>re-функции без Match-объекта</vt:lpstr>
      <vt:lpstr>re-функции без Match-объекта</vt:lpstr>
      <vt:lpstr>Деление r-строк</vt:lpstr>
      <vt:lpstr>Создание скриптов</vt:lpstr>
      <vt:lpstr>Создание скриптов</vt:lpstr>
      <vt:lpstr>Создание скриптов</vt:lpstr>
      <vt:lpstr>Создание скриптов</vt:lpstr>
      <vt:lpstr>Задания</vt:lpstr>
      <vt:lpstr>Задания</vt:lpstr>
      <vt:lpstr>Задания</vt:lpstr>
      <vt:lpstr>Задания</vt:lpstr>
      <vt:lpstr>Контрольные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 Computer Science</dc:title>
  <dc:creator>Pavel Miskevich</dc:creator>
  <cp:lastModifiedBy>Евгений Ерохин</cp:lastModifiedBy>
  <cp:revision>116</cp:revision>
  <dcterms:modified xsi:type="dcterms:W3CDTF">2023-02-26T18:35:20Z</dcterms:modified>
</cp:coreProperties>
</file>